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handoutMasterIdLst>
    <p:handoutMasterId r:id="rId25"/>
  </p:handoutMasterIdLst>
  <p:sldIdLst>
    <p:sldId id="269" r:id="rId3"/>
    <p:sldId id="276" r:id="rId4"/>
    <p:sldId id="277" r:id="rId5"/>
    <p:sldId id="278" r:id="rId6"/>
    <p:sldId id="279" r:id="rId7"/>
    <p:sldId id="280" r:id="rId8"/>
    <p:sldId id="283" r:id="rId9"/>
    <p:sldId id="275" r:id="rId10"/>
    <p:sldId id="290" r:id="rId11"/>
    <p:sldId id="291" r:id="rId12"/>
    <p:sldId id="292" r:id="rId13"/>
    <p:sldId id="293" r:id="rId14"/>
    <p:sldId id="294" r:id="rId15"/>
    <p:sldId id="295" r:id="rId16"/>
    <p:sldId id="296" r:id="rId17"/>
    <p:sldId id="297" r:id="rId18"/>
    <p:sldId id="299" r:id="rId19"/>
    <p:sldId id="301" r:id="rId20"/>
    <p:sldId id="302" r:id="rId21"/>
    <p:sldId id="303" r:id="rId22"/>
    <p:sldId id="27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88723" autoAdjust="0"/>
  </p:normalViewPr>
  <p:slideViewPr>
    <p:cSldViewPr snapToGrid="0" snapToObjects="1">
      <p:cViewPr varScale="1">
        <p:scale>
          <a:sx n="103" d="100"/>
          <a:sy n="103" d="100"/>
        </p:scale>
        <p:origin x="191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4" d="100"/>
          <a:sy n="94" d="100"/>
        </p:scale>
        <p:origin x="-300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2012</c:v>
                </c:pt>
              </c:strCache>
            </c:strRef>
          </c:tx>
          <c:invertIfNegative val="0"/>
          <c:dLbls>
            <c:dLbl>
              <c:idx val="0"/>
              <c:layout>
                <c:manualLayout>
                  <c:x val="1.782133980552007E-3"/>
                  <c:y val="0.22177578551601401"/>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82133980552007E-3"/>
                  <c:y val="0.1574929491345606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Glypha" panose="02000603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Europe</c:v>
                </c:pt>
                <c:pt idx="1">
                  <c:v>North America</c:v>
                </c:pt>
              </c:strCache>
            </c:strRef>
          </c:cat>
          <c:val>
            <c:numRef>
              <c:f>Sheet1!$B$2:$B$3</c:f>
              <c:numCache>
                <c:formatCode>0%</c:formatCode>
                <c:ptCount val="2"/>
                <c:pt idx="0">
                  <c:v>0.69</c:v>
                </c:pt>
                <c:pt idx="1">
                  <c:v>0.41</c:v>
                </c:pt>
              </c:numCache>
            </c:numRef>
          </c:val>
        </c:ser>
        <c:ser>
          <c:idx val="1"/>
          <c:order val="1"/>
          <c:tx>
            <c:strRef>
              <c:f>Sheet1!$C$1</c:f>
              <c:strCache>
                <c:ptCount val="1"/>
                <c:pt idx="0">
                  <c:v>2013</c:v>
                </c:pt>
              </c:strCache>
            </c:strRef>
          </c:tx>
          <c:invertIfNegative val="0"/>
          <c:dLbls>
            <c:dLbl>
              <c:idx val="0"/>
              <c:layout>
                <c:manualLayout>
                  <c:x val="-3.564267961104014E-3"/>
                  <c:y val="0.205705076420650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9106699027600347E-3"/>
                  <c:y val="0.1478505236773426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latin typeface="Glypha" panose="02000603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Europe</c:v>
                </c:pt>
                <c:pt idx="1">
                  <c:v>North America</c:v>
                </c:pt>
              </c:strCache>
            </c:strRef>
          </c:cat>
          <c:val>
            <c:numRef>
              <c:f>Sheet1!$C$2:$C$3</c:f>
              <c:numCache>
                <c:formatCode>0%</c:formatCode>
                <c:ptCount val="2"/>
                <c:pt idx="0">
                  <c:v>0.67</c:v>
                </c:pt>
                <c:pt idx="1">
                  <c:v>0.4</c:v>
                </c:pt>
              </c:numCache>
            </c:numRef>
          </c:val>
        </c:ser>
        <c:dLbls>
          <c:showLegendKey val="0"/>
          <c:showVal val="0"/>
          <c:showCatName val="0"/>
          <c:showSerName val="0"/>
          <c:showPercent val="0"/>
          <c:showBubbleSize val="0"/>
        </c:dLbls>
        <c:gapWidth val="150"/>
        <c:shape val="box"/>
        <c:axId val="935757472"/>
        <c:axId val="935756928"/>
        <c:axId val="0"/>
      </c:bar3DChart>
      <c:catAx>
        <c:axId val="935757472"/>
        <c:scaling>
          <c:orientation val="minMax"/>
        </c:scaling>
        <c:delete val="0"/>
        <c:axPos val="b"/>
        <c:numFmt formatCode="General" sourceLinked="0"/>
        <c:majorTickMark val="out"/>
        <c:minorTickMark val="none"/>
        <c:tickLblPos val="nextTo"/>
        <c:txPr>
          <a:bodyPr/>
          <a:lstStyle/>
          <a:p>
            <a:pPr>
              <a:defRPr>
                <a:latin typeface="Glypha" panose="02000603000000000000" pitchFamily="2" charset="0"/>
              </a:defRPr>
            </a:pPr>
            <a:endParaRPr lang="en-US"/>
          </a:p>
        </c:txPr>
        <c:crossAx val="935756928"/>
        <c:crosses val="autoZero"/>
        <c:auto val="1"/>
        <c:lblAlgn val="ctr"/>
        <c:lblOffset val="100"/>
        <c:noMultiLvlLbl val="0"/>
      </c:catAx>
      <c:valAx>
        <c:axId val="935756928"/>
        <c:scaling>
          <c:orientation val="minMax"/>
        </c:scaling>
        <c:delete val="0"/>
        <c:axPos val="l"/>
        <c:majorGridlines/>
        <c:numFmt formatCode="0%" sourceLinked="1"/>
        <c:majorTickMark val="out"/>
        <c:minorTickMark val="none"/>
        <c:tickLblPos val="nextTo"/>
        <c:txPr>
          <a:bodyPr/>
          <a:lstStyle/>
          <a:p>
            <a:pPr>
              <a:defRPr>
                <a:latin typeface="Glypha" panose="02000603000000000000" pitchFamily="2" charset="0"/>
              </a:defRPr>
            </a:pPr>
            <a:endParaRPr lang="en-US"/>
          </a:p>
        </c:txPr>
        <c:crossAx val="935757472"/>
        <c:crosses val="autoZero"/>
        <c:crossBetween val="between"/>
      </c:valAx>
    </c:plotArea>
    <c:legend>
      <c:legendPos val="r"/>
      <c:overlay val="0"/>
      <c:txPr>
        <a:bodyPr/>
        <a:lstStyle/>
        <a:p>
          <a:pPr>
            <a:defRPr>
              <a:latin typeface="Glypha" panose="02000603000000000000" pitchFamily="2"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EA656-BF96-40AF-B5CA-CED448C908EB}" type="doc">
      <dgm:prSet loTypeId="urn:microsoft.com/office/officeart/2005/8/layout/vList3" loCatId="list" qsTypeId="urn:microsoft.com/office/officeart/2005/8/quickstyle/simple1" qsCatId="simple" csTypeId="urn:microsoft.com/office/officeart/2005/8/colors/colorful5" csCatId="colorful" phldr="1"/>
      <dgm:spPr/>
    </dgm:pt>
    <dgm:pt modelId="{0E519590-C213-4556-8D79-996BEF8967C3}">
      <dgm:prSet phldrT="[Text]"/>
      <dgm:spPr>
        <a:solidFill>
          <a:schemeClr val="bg2">
            <a:lumMod val="75000"/>
          </a:schemeClr>
        </a:solidFill>
      </dgm:spPr>
      <dgm:t>
        <a:bodyPr/>
        <a:lstStyle/>
        <a:p>
          <a:r>
            <a:rPr lang="en-US" dirty="0" smtClean="0">
              <a:latin typeface="Glypha" panose="02000603000000000000" pitchFamily="2" charset="0"/>
            </a:rPr>
            <a:t>Air = 24%</a:t>
          </a:r>
          <a:endParaRPr lang="en-US" dirty="0">
            <a:latin typeface="Glypha" panose="02000603000000000000" pitchFamily="2" charset="0"/>
          </a:endParaRPr>
        </a:p>
      </dgm:t>
    </dgm:pt>
    <dgm:pt modelId="{9F4E76FE-9C4A-47F4-9E2F-43ADCD12FFB2}" type="parTrans" cxnId="{8519987D-5FE6-4084-A069-B54BE3983464}">
      <dgm:prSet/>
      <dgm:spPr/>
      <dgm:t>
        <a:bodyPr/>
        <a:lstStyle/>
        <a:p>
          <a:endParaRPr lang="en-US"/>
        </a:p>
      </dgm:t>
    </dgm:pt>
    <dgm:pt modelId="{07C0DA1E-80C2-4F18-8FEB-B497B1D57772}" type="sibTrans" cxnId="{8519987D-5FE6-4084-A069-B54BE3983464}">
      <dgm:prSet/>
      <dgm:spPr/>
      <dgm:t>
        <a:bodyPr/>
        <a:lstStyle/>
        <a:p>
          <a:endParaRPr lang="en-US"/>
        </a:p>
      </dgm:t>
    </dgm:pt>
    <dgm:pt modelId="{A6DDE20D-5592-441E-82DD-8A48DB9CB6AC}">
      <dgm:prSet phldrT="[Text]"/>
      <dgm:spPr/>
      <dgm:t>
        <a:bodyPr/>
        <a:lstStyle/>
        <a:p>
          <a:r>
            <a:rPr lang="en-US" dirty="0" smtClean="0">
              <a:latin typeface="Glypha" panose="02000603000000000000" pitchFamily="2" charset="0"/>
            </a:rPr>
            <a:t>Hotel = 63%</a:t>
          </a:r>
          <a:endParaRPr lang="en-US" dirty="0">
            <a:latin typeface="Glypha" panose="02000603000000000000" pitchFamily="2" charset="0"/>
          </a:endParaRPr>
        </a:p>
      </dgm:t>
    </dgm:pt>
    <dgm:pt modelId="{9B7A2CEF-4B66-450C-BEF4-96FB37CCCD3E}" type="parTrans" cxnId="{9FD57F77-3F3B-4E23-940D-EF2A59F2A628}">
      <dgm:prSet/>
      <dgm:spPr/>
      <dgm:t>
        <a:bodyPr/>
        <a:lstStyle/>
        <a:p>
          <a:endParaRPr lang="en-US"/>
        </a:p>
      </dgm:t>
    </dgm:pt>
    <dgm:pt modelId="{68608AD7-445C-4091-BAAB-B04D01D03905}" type="sibTrans" cxnId="{9FD57F77-3F3B-4E23-940D-EF2A59F2A628}">
      <dgm:prSet/>
      <dgm:spPr/>
      <dgm:t>
        <a:bodyPr/>
        <a:lstStyle/>
        <a:p>
          <a:endParaRPr lang="en-US"/>
        </a:p>
      </dgm:t>
    </dgm:pt>
    <dgm:pt modelId="{BAF2E026-42EA-47C2-88B9-E4B8266E7E4B}">
      <dgm:prSet/>
      <dgm:spPr/>
      <dgm:t>
        <a:bodyPr/>
        <a:lstStyle/>
        <a:p>
          <a:r>
            <a:rPr lang="en-US" dirty="0" smtClean="0">
              <a:latin typeface="Glypha" panose="02000603000000000000" pitchFamily="2" charset="0"/>
            </a:rPr>
            <a:t>Car = 37%</a:t>
          </a:r>
          <a:endParaRPr lang="en-US" dirty="0">
            <a:latin typeface="Glypha" panose="02000603000000000000" pitchFamily="2" charset="0"/>
          </a:endParaRPr>
        </a:p>
      </dgm:t>
    </dgm:pt>
    <dgm:pt modelId="{8FB14492-16C3-4FB2-9F33-5E4855843ED7}" type="parTrans" cxnId="{6AB236BE-FA83-4140-B5BC-C8F1B3C12B99}">
      <dgm:prSet/>
      <dgm:spPr/>
      <dgm:t>
        <a:bodyPr/>
        <a:lstStyle/>
        <a:p>
          <a:endParaRPr lang="en-US"/>
        </a:p>
      </dgm:t>
    </dgm:pt>
    <dgm:pt modelId="{B301614A-8E51-4DC6-82A1-6425C05FEB75}" type="sibTrans" cxnId="{6AB236BE-FA83-4140-B5BC-C8F1B3C12B99}">
      <dgm:prSet/>
      <dgm:spPr/>
      <dgm:t>
        <a:bodyPr/>
        <a:lstStyle/>
        <a:p>
          <a:endParaRPr lang="en-US"/>
        </a:p>
      </dgm:t>
    </dgm:pt>
    <dgm:pt modelId="{AF451EFD-C1F7-49D6-B32C-4DB118A8E401}" type="pres">
      <dgm:prSet presAssocID="{63DEA656-BF96-40AF-B5CA-CED448C908EB}" presName="linearFlow" presStyleCnt="0">
        <dgm:presLayoutVars>
          <dgm:dir/>
          <dgm:resizeHandles val="exact"/>
        </dgm:presLayoutVars>
      </dgm:prSet>
      <dgm:spPr/>
    </dgm:pt>
    <dgm:pt modelId="{FD569DB9-044E-4D35-A348-447B563F1F05}" type="pres">
      <dgm:prSet presAssocID="{0E519590-C213-4556-8D79-996BEF8967C3}" presName="composite" presStyleCnt="0"/>
      <dgm:spPr/>
    </dgm:pt>
    <dgm:pt modelId="{525E7ECB-688B-484E-A10B-82BD3270D528}" type="pres">
      <dgm:prSet presAssocID="{0E519590-C213-4556-8D79-996BEF8967C3}" presName="imgShp" presStyleLbl="fgImgPlace1" presStyleIdx="0" presStyleCnt="3"/>
      <dgm:spPr/>
    </dgm:pt>
    <dgm:pt modelId="{F2F62D1E-A7BE-4553-B6F6-D7A60A82200D}" type="pres">
      <dgm:prSet presAssocID="{0E519590-C213-4556-8D79-996BEF8967C3}" presName="txShp" presStyleLbl="node1" presStyleIdx="0" presStyleCnt="3" custScaleX="114527">
        <dgm:presLayoutVars>
          <dgm:bulletEnabled val="1"/>
        </dgm:presLayoutVars>
      </dgm:prSet>
      <dgm:spPr/>
      <dgm:t>
        <a:bodyPr/>
        <a:lstStyle/>
        <a:p>
          <a:endParaRPr lang="en-US"/>
        </a:p>
      </dgm:t>
    </dgm:pt>
    <dgm:pt modelId="{C33B508F-E554-4C41-AB6B-A5FA4220E90B}" type="pres">
      <dgm:prSet presAssocID="{07C0DA1E-80C2-4F18-8FEB-B497B1D57772}" presName="spacing" presStyleCnt="0"/>
      <dgm:spPr/>
    </dgm:pt>
    <dgm:pt modelId="{1FA1B47A-968C-4634-95C8-9FED723A2F7D}" type="pres">
      <dgm:prSet presAssocID="{A6DDE20D-5592-441E-82DD-8A48DB9CB6AC}" presName="composite" presStyleCnt="0"/>
      <dgm:spPr/>
    </dgm:pt>
    <dgm:pt modelId="{823568D1-5E5A-42F7-B039-87FC8401F36B}" type="pres">
      <dgm:prSet presAssocID="{A6DDE20D-5592-441E-82DD-8A48DB9CB6AC}" presName="imgShp" presStyleLbl="fgImgPlace1" presStyleIdx="1" presStyleCnt="3"/>
      <dgm:spPr/>
    </dgm:pt>
    <dgm:pt modelId="{921528E3-5544-46E5-96C5-F4454EF25150}" type="pres">
      <dgm:prSet presAssocID="{A6DDE20D-5592-441E-82DD-8A48DB9CB6AC}" presName="txShp" presStyleLbl="node1" presStyleIdx="1" presStyleCnt="3" custScaleX="114527">
        <dgm:presLayoutVars>
          <dgm:bulletEnabled val="1"/>
        </dgm:presLayoutVars>
      </dgm:prSet>
      <dgm:spPr/>
      <dgm:t>
        <a:bodyPr/>
        <a:lstStyle/>
        <a:p>
          <a:endParaRPr lang="en-US"/>
        </a:p>
      </dgm:t>
    </dgm:pt>
    <dgm:pt modelId="{048DDF2E-9D11-407B-BF55-60B74A55726E}" type="pres">
      <dgm:prSet presAssocID="{68608AD7-445C-4091-BAAB-B04D01D03905}" presName="spacing" presStyleCnt="0"/>
      <dgm:spPr/>
    </dgm:pt>
    <dgm:pt modelId="{0B1A1714-CFC3-4074-9B4D-E43BA72F28E1}" type="pres">
      <dgm:prSet presAssocID="{BAF2E026-42EA-47C2-88B9-E4B8266E7E4B}" presName="composite" presStyleCnt="0"/>
      <dgm:spPr/>
    </dgm:pt>
    <dgm:pt modelId="{B56ED569-ADF9-4AD0-8BC2-D1496971FDC7}" type="pres">
      <dgm:prSet presAssocID="{BAF2E026-42EA-47C2-88B9-E4B8266E7E4B}" presName="imgShp" presStyleLbl="fgImgPlace1" presStyleIdx="2" presStyleCnt="3"/>
      <dgm:spPr/>
    </dgm:pt>
    <dgm:pt modelId="{DA7F166D-293C-4CBC-841C-D5C8E90982D7}" type="pres">
      <dgm:prSet presAssocID="{BAF2E026-42EA-47C2-88B9-E4B8266E7E4B}" presName="txShp" presStyleLbl="node1" presStyleIdx="2" presStyleCnt="3" custScaleX="114527" custLinFactNeighborX="998" custLinFactNeighborY="42">
        <dgm:presLayoutVars>
          <dgm:bulletEnabled val="1"/>
        </dgm:presLayoutVars>
      </dgm:prSet>
      <dgm:spPr/>
      <dgm:t>
        <a:bodyPr/>
        <a:lstStyle/>
        <a:p>
          <a:endParaRPr lang="en-US"/>
        </a:p>
      </dgm:t>
    </dgm:pt>
  </dgm:ptLst>
  <dgm:cxnLst>
    <dgm:cxn modelId="{CA7EA274-94AF-4B40-92C3-EF1D50CB6FE5}" type="presOf" srcId="{63DEA656-BF96-40AF-B5CA-CED448C908EB}" destId="{AF451EFD-C1F7-49D6-B32C-4DB118A8E401}" srcOrd="0" destOrd="0" presId="urn:microsoft.com/office/officeart/2005/8/layout/vList3"/>
    <dgm:cxn modelId="{9CA3B440-DC18-46FD-B4F2-E7B9F566D462}" type="presOf" srcId="{A6DDE20D-5592-441E-82DD-8A48DB9CB6AC}" destId="{921528E3-5544-46E5-96C5-F4454EF25150}" srcOrd="0" destOrd="0" presId="urn:microsoft.com/office/officeart/2005/8/layout/vList3"/>
    <dgm:cxn modelId="{8519987D-5FE6-4084-A069-B54BE3983464}" srcId="{63DEA656-BF96-40AF-B5CA-CED448C908EB}" destId="{0E519590-C213-4556-8D79-996BEF8967C3}" srcOrd="0" destOrd="0" parTransId="{9F4E76FE-9C4A-47F4-9E2F-43ADCD12FFB2}" sibTransId="{07C0DA1E-80C2-4F18-8FEB-B497B1D57772}"/>
    <dgm:cxn modelId="{9FD57F77-3F3B-4E23-940D-EF2A59F2A628}" srcId="{63DEA656-BF96-40AF-B5CA-CED448C908EB}" destId="{A6DDE20D-5592-441E-82DD-8A48DB9CB6AC}" srcOrd="1" destOrd="0" parTransId="{9B7A2CEF-4B66-450C-BEF4-96FB37CCCD3E}" sibTransId="{68608AD7-445C-4091-BAAB-B04D01D03905}"/>
    <dgm:cxn modelId="{5D9F783A-FD3D-4A5A-8942-7895CD86969E}" type="presOf" srcId="{BAF2E026-42EA-47C2-88B9-E4B8266E7E4B}" destId="{DA7F166D-293C-4CBC-841C-D5C8E90982D7}" srcOrd="0" destOrd="0" presId="urn:microsoft.com/office/officeart/2005/8/layout/vList3"/>
    <dgm:cxn modelId="{6AB236BE-FA83-4140-B5BC-C8F1B3C12B99}" srcId="{63DEA656-BF96-40AF-B5CA-CED448C908EB}" destId="{BAF2E026-42EA-47C2-88B9-E4B8266E7E4B}" srcOrd="2" destOrd="0" parTransId="{8FB14492-16C3-4FB2-9F33-5E4855843ED7}" sibTransId="{B301614A-8E51-4DC6-82A1-6425C05FEB75}"/>
    <dgm:cxn modelId="{1E28ACB9-B3F7-4095-ACDA-4DFD057ADC3F}" type="presOf" srcId="{0E519590-C213-4556-8D79-996BEF8967C3}" destId="{F2F62D1E-A7BE-4553-B6F6-D7A60A82200D}" srcOrd="0" destOrd="0" presId="urn:microsoft.com/office/officeart/2005/8/layout/vList3"/>
    <dgm:cxn modelId="{ADDA7534-6CB0-49E2-A6B4-98ACF16C0318}" type="presParOf" srcId="{AF451EFD-C1F7-49D6-B32C-4DB118A8E401}" destId="{FD569DB9-044E-4D35-A348-447B563F1F05}" srcOrd="0" destOrd="0" presId="urn:microsoft.com/office/officeart/2005/8/layout/vList3"/>
    <dgm:cxn modelId="{CFCEED51-477E-4D07-8D9D-B4F3D96576C3}" type="presParOf" srcId="{FD569DB9-044E-4D35-A348-447B563F1F05}" destId="{525E7ECB-688B-484E-A10B-82BD3270D528}" srcOrd="0" destOrd="0" presId="urn:microsoft.com/office/officeart/2005/8/layout/vList3"/>
    <dgm:cxn modelId="{C028A646-E05D-470E-8CF6-5D7D199C6353}" type="presParOf" srcId="{FD569DB9-044E-4D35-A348-447B563F1F05}" destId="{F2F62D1E-A7BE-4553-B6F6-D7A60A82200D}" srcOrd="1" destOrd="0" presId="urn:microsoft.com/office/officeart/2005/8/layout/vList3"/>
    <dgm:cxn modelId="{5AC55A26-048D-4B10-A2FF-45B4730AFCDC}" type="presParOf" srcId="{AF451EFD-C1F7-49D6-B32C-4DB118A8E401}" destId="{C33B508F-E554-4C41-AB6B-A5FA4220E90B}" srcOrd="1" destOrd="0" presId="urn:microsoft.com/office/officeart/2005/8/layout/vList3"/>
    <dgm:cxn modelId="{C1EF3028-D9D1-471C-B494-0135DBC03228}" type="presParOf" srcId="{AF451EFD-C1F7-49D6-B32C-4DB118A8E401}" destId="{1FA1B47A-968C-4634-95C8-9FED723A2F7D}" srcOrd="2" destOrd="0" presId="urn:microsoft.com/office/officeart/2005/8/layout/vList3"/>
    <dgm:cxn modelId="{D361BDC4-849D-480B-A6EA-10D916F5F140}" type="presParOf" srcId="{1FA1B47A-968C-4634-95C8-9FED723A2F7D}" destId="{823568D1-5E5A-42F7-B039-87FC8401F36B}" srcOrd="0" destOrd="0" presId="urn:microsoft.com/office/officeart/2005/8/layout/vList3"/>
    <dgm:cxn modelId="{820F4B4B-15EC-49BF-97AF-4F57579D4284}" type="presParOf" srcId="{1FA1B47A-968C-4634-95C8-9FED723A2F7D}" destId="{921528E3-5544-46E5-96C5-F4454EF25150}" srcOrd="1" destOrd="0" presId="urn:microsoft.com/office/officeart/2005/8/layout/vList3"/>
    <dgm:cxn modelId="{4C5518D1-6EE2-4849-9FFE-5E954369F5B3}" type="presParOf" srcId="{AF451EFD-C1F7-49D6-B32C-4DB118A8E401}" destId="{048DDF2E-9D11-407B-BF55-60B74A55726E}" srcOrd="3" destOrd="0" presId="urn:microsoft.com/office/officeart/2005/8/layout/vList3"/>
    <dgm:cxn modelId="{63BE175E-D0D4-4164-BBC8-80683753B81A}" type="presParOf" srcId="{AF451EFD-C1F7-49D6-B32C-4DB118A8E401}" destId="{0B1A1714-CFC3-4074-9B4D-E43BA72F28E1}" srcOrd="4" destOrd="0" presId="urn:microsoft.com/office/officeart/2005/8/layout/vList3"/>
    <dgm:cxn modelId="{807F3153-1641-47B5-B9B5-618A58F1717D}" type="presParOf" srcId="{0B1A1714-CFC3-4074-9B4D-E43BA72F28E1}" destId="{B56ED569-ADF9-4AD0-8BC2-D1496971FDC7}" srcOrd="0" destOrd="0" presId="urn:microsoft.com/office/officeart/2005/8/layout/vList3"/>
    <dgm:cxn modelId="{8821ACFA-9477-4E9D-8113-2D15C53467DE}" type="presParOf" srcId="{0B1A1714-CFC3-4074-9B4D-E43BA72F28E1}" destId="{DA7F166D-293C-4CBC-841C-D5C8E90982D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D565D0-6CC1-4FCB-96F8-5525C8EB94C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9440432-182A-414C-911E-99CD9A9100A0}">
      <dgm:prSet phldrT="[Text]"/>
      <dgm:spPr>
        <a:solidFill>
          <a:schemeClr val="accent2"/>
        </a:solidFill>
        <a:ln>
          <a:solidFill>
            <a:schemeClr val="accent3"/>
          </a:solidFill>
        </a:ln>
      </dgm:spPr>
      <dgm:t>
        <a:bodyPr/>
        <a:lstStyle/>
        <a:p>
          <a:r>
            <a:rPr lang="en-US" b="1" dirty="0" smtClean="0">
              <a:latin typeface="Glypha" panose="02000603000000000000" pitchFamily="2" charset="0"/>
            </a:rPr>
            <a:t>Savings</a:t>
          </a:r>
          <a:endParaRPr lang="en-US" b="1" dirty="0">
            <a:latin typeface="Glypha" panose="02000603000000000000" pitchFamily="2" charset="0"/>
          </a:endParaRPr>
        </a:p>
      </dgm:t>
    </dgm:pt>
    <dgm:pt modelId="{AF29C381-669D-4FD4-B2A0-507C01197B7E}" type="parTrans" cxnId="{A30074DE-3A5C-422C-90F1-433A1E29991B}">
      <dgm:prSet/>
      <dgm:spPr/>
      <dgm:t>
        <a:bodyPr/>
        <a:lstStyle/>
        <a:p>
          <a:endParaRPr lang="en-US"/>
        </a:p>
      </dgm:t>
    </dgm:pt>
    <dgm:pt modelId="{ADBEA529-C9BB-45D9-BBE2-EA2AEA65DCCE}" type="sibTrans" cxnId="{A30074DE-3A5C-422C-90F1-433A1E29991B}">
      <dgm:prSet/>
      <dgm:spPr/>
      <dgm:t>
        <a:bodyPr/>
        <a:lstStyle/>
        <a:p>
          <a:endParaRPr lang="en-US"/>
        </a:p>
      </dgm:t>
    </dgm:pt>
    <dgm:pt modelId="{B38A9285-5AF4-49A5-AB37-38965B6B9733}">
      <dgm:prSet phldrT="[Text]"/>
      <dgm:spPr/>
      <dgm:t>
        <a:bodyPr/>
        <a:lstStyle/>
        <a:p>
          <a:r>
            <a:rPr lang="en-US" dirty="0" smtClean="0">
              <a:ln>
                <a:prstDash val="solid"/>
              </a:ln>
              <a:solidFill>
                <a:srgbClr val="000000"/>
              </a:solidFill>
              <a:effectLst>
                <a:outerShdw blurRad="88000" dist="50800" dir="5040000" algn="tl">
                  <a:schemeClr val="accent4">
                    <a:tint val="80000"/>
                    <a:satMod val="250000"/>
                    <a:alpha val="45000"/>
                  </a:schemeClr>
                </a:outerShdw>
              </a:effectLst>
              <a:latin typeface="Glypha" panose="02000603000000000000" pitchFamily="2" charset="0"/>
            </a:rPr>
            <a:t>Leverage data</a:t>
          </a:r>
          <a:endParaRPr lang="en-US" dirty="0">
            <a:latin typeface="Glypha" panose="02000603000000000000" pitchFamily="2" charset="0"/>
          </a:endParaRPr>
        </a:p>
      </dgm:t>
    </dgm:pt>
    <dgm:pt modelId="{56088285-0B07-4C90-B418-6F7DB332423C}" type="parTrans" cxnId="{354E2710-FC80-43B8-A16F-9F71D36D01BE}">
      <dgm:prSet/>
      <dgm:spPr/>
      <dgm:t>
        <a:bodyPr/>
        <a:lstStyle/>
        <a:p>
          <a:endParaRPr lang="en-US"/>
        </a:p>
      </dgm:t>
    </dgm:pt>
    <dgm:pt modelId="{C90E9D3D-72B8-4369-B51D-80F6F607309A}" type="sibTrans" cxnId="{354E2710-FC80-43B8-A16F-9F71D36D01BE}">
      <dgm:prSet/>
      <dgm:spPr/>
      <dgm:t>
        <a:bodyPr/>
        <a:lstStyle/>
        <a:p>
          <a:endParaRPr lang="en-US"/>
        </a:p>
      </dgm:t>
    </dgm:pt>
    <dgm:pt modelId="{16A4852B-771F-4AD0-96AC-F461B4F85FB1}">
      <dgm:prSet phldrT="[Text]"/>
      <dgm:spPr>
        <a:solidFill>
          <a:schemeClr val="accent5"/>
        </a:solidFill>
        <a:ln>
          <a:solidFill>
            <a:schemeClr val="accent6"/>
          </a:solidFill>
        </a:ln>
      </dgm:spPr>
      <dgm:t>
        <a:bodyPr/>
        <a:lstStyle/>
        <a:p>
          <a:r>
            <a:rPr lang="en-US" b="1" dirty="0" smtClean="0">
              <a:latin typeface="Glypha" panose="02000603000000000000" pitchFamily="2" charset="0"/>
            </a:rPr>
            <a:t>Safety</a:t>
          </a:r>
          <a:endParaRPr lang="en-US" b="1" dirty="0">
            <a:latin typeface="Glypha" panose="02000603000000000000" pitchFamily="2" charset="0"/>
          </a:endParaRPr>
        </a:p>
      </dgm:t>
    </dgm:pt>
    <dgm:pt modelId="{129C7E30-EA48-429E-914D-8234E69C942B}" type="parTrans" cxnId="{3B3FF09D-B1FF-482A-B5FF-9C1E6DF3BAA1}">
      <dgm:prSet/>
      <dgm:spPr/>
      <dgm:t>
        <a:bodyPr/>
        <a:lstStyle/>
        <a:p>
          <a:endParaRPr lang="en-US"/>
        </a:p>
      </dgm:t>
    </dgm:pt>
    <dgm:pt modelId="{5A3EDD83-CDCB-48D7-A575-D40483FCAFF4}" type="sibTrans" cxnId="{3B3FF09D-B1FF-482A-B5FF-9C1E6DF3BAA1}">
      <dgm:prSet/>
      <dgm:spPr/>
      <dgm:t>
        <a:bodyPr/>
        <a:lstStyle/>
        <a:p>
          <a:endParaRPr lang="en-US"/>
        </a:p>
      </dgm:t>
    </dgm:pt>
    <dgm:pt modelId="{8D8F6E6D-EBA3-4260-AD09-A8507A0564EC}">
      <dgm:prSet phldrT="[Text]"/>
      <dgm:spPr/>
      <dgm:t>
        <a:bodyPr/>
        <a:lstStyle/>
        <a:p>
          <a:r>
            <a:rPr lang="en-US" dirty="0" smtClean="0">
              <a:latin typeface="Glypha" panose="02000603000000000000" pitchFamily="2" charset="0"/>
            </a:rPr>
            <a:t>Duty of care</a:t>
          </a:r>
          <a:endParaRPr lang="en-US" dirty="0">
            <a:latin typeface="Glypha" panose="02000603000000000000" pitchFamily="2" charset="0"/>
          </a:endParaRPr>
        </a:p>
      </dgm:t>
    </dgm:pt>
    <dgm:pt modelId="{AE2BD480-094A-4777-90AD-02A0CC024C37}" type="parTrans" cxnId="{DB83BE72-F167-40DB-ACF5-D68337CE1E22}">
      <dgm:prSet/>
      <dgm:spPr/>
      <dgm:t>
        <a:bodyPr/>
        <a:lstStyle/>
        <a:p>
          <a:endParaRPr lang="en-US"/>
        </a:p>
      </dgm:t>
    </dgm:pt>
    <dgm:pt modelId="{FE37E922-12EB-4789-9964-A8D7EBB75E7F}" type="sibTrans" cxnId="{DB83BE72-F167-40DB-ACF5-D68337CE1E22}">
      <dgm:prSet/>
      <dgm:spPr/>
      <dgm:t>
        <a:bodyPr/>
        <a:lstStyle/>
        <a:p>
          <a:endParaRPr lang="en-US"/>
        </a:p>
      </dgm:t>
    </dgm:pt>
    <dgm:pt modelId="{22CEE74C-CBCA-4931-92BE-D32E7E6F16D4}">
      <dgm:prSet phldrT="[Text]"/>
      <dgm:spPr/>
      <dgm:t>
        <a:bodyPr/>
        <a:lstStyle/>
        <a:p>
          <a:r>
            <a:rPr lang="en-US" b="1" dirty="0" smtClean="0">
              <a:latin typeface="Glypha" panose="02000603000000000000" pitchFamily="2" charset="0"/>
            </a:rPr>
            <a:t>Service</a:t>
          </a:r>
          <a:endParaRPr lang="en-US" b="1" dirty="0">
            <a:latin typeface="Glypha" panose="02000603000000000000" pitchFamily="2" charset="0"/>
          </a:endParaRPr>
        </a:p>
      </dgm:t>
    </dgm:pt>
    <dgm:pt modelId="{2EF993BA-7F38-4A9C-8424-4F05DDA3A67F}" type="parTrans" cxnId="{D893C1C8-7AD4-4A5C-8626-FE9B8C3984E6}">
      <dgm:prSet/>
      <dgm:spPr/>
      <dgm:t>
        <a:bodyPr/>
        <a:lstStyle/>
        <a:p>
          <a:endParaRPr lang="en-US"/>
        </a:p>
      </dgm:t>
    </dgm:pt>
    <dgm:pt modelId="{10A147C7-9703-4760-B138-8C794C7077C5}" type="sibTrans" cxnId="{D893C1C8-7AD4-4A5C-8626-FE9B8C3984E6}">
      <dgm:prSet/>
      <dgm:spPr/>
      <dgm:t>
        <a:bodyPr/>
        <a:lstStyle/>
        <a:p>
          <a:endParaRPr lang="en-US"/>
        </a:p>
      </dgm:t>
    </dgm:pt>
    <dgm:pt modelId="{5D482525-A84B-40CE-81E0-85EF493378EC}">
      <dgm:prSet/>
      <dgm:spPr/>
      <dgm:t>
        <a:bodyPr/>
        <a:lstStyle/>
        <a:p>
          <a:r>
            <a:rPr lang="en-US" dirty="0" smtClean="0">
              <a:ln>
                <a:prstDash val="solid"/>
              </a:ln>
              <a:solidFill>
                <a:srgbClr val="000000"/>
              </a:solidFill>
              <a:effectLst>
                <a:outerShdw blurRad="88000" dist="50800" dir="5040000" algn="tl">
                  <a:schemeClr val="accent4">
                    <a:tint val="80000"/>
                    <a:satMod val="250000"/>
                    <a:alpha val="45000"/>
                  </a:schemeClr>
                </a:outerShdw>
              </a:effectLst>
              <a:latin typeface="Glypha" panose="02000603000000000000" pitchFamily="2" charset="0"/>
            </a:rPr>
            <a:t>Obtain discounts</a:t>
          </a:r>
          <a:endParaRPr lang="en-US" dirty="0">
            <a:ln>
              <a:prstDash val="solid"/>
            </a:ln>
            <a:solidFill>
              <a:srgbClr val="000000"/>
            </a:solidFill>
            <a:effectLst>
              <a:outerShdw blurRad="88000" dist="50800" dir="5040000" algn="tl">
                <a:schemeClr val="accent4">
                  <a:tint val="80000"/>
                  <a:satMod val="250000"/>
                  <a:alpha val="45000"/>
                </a:schemeClr>
              </a:outerShdw>
            </a:effectLst>
            <a:latin typeface="Glypha" panose="02000603000000000000" pitchFamily="2" charset="0"/>
          </a:endParaRPr>
        </a:p>
      </dgm:t>
    </dgm:pt>
    <dgm:pt modelId="{745F4D86-A6A5-4B4E-89F9-2B11D30E6C43}" type="parTrans" cxnId="{C3A3FDEC-C50C-4AF0-8469-178FAC452102}">
      <dgm:prSet/>
      <dgm:spPr/>
      <dgm:t>
        <a:bodyPr/>
        <a:lstStyle/>
        <a:p>
          <a:endParaRPr lang="en-US"/>
        </a:p>
      </dgm:t>
    </dgm:pt>
    <dgm:pt modelId="{D122209B-0554-421E-A11E-0F7F62BECCE7}" type="sibTrans" cxnId="{C3A3FDEC-C50C-4AF0-8469-178FAC452102}">
      <dgm:prSet/>
      <dgm:spPr/>
      <dgm:t>
        <a:bodyPr/>
        <a:lstStyle/>
        <a:p>
          <a:endParaRPr lang="en-US"/>
        </a:p>
      </dgm:t>
    </dgm:pt>
    <dgm:pt modelId="{3DDD0973-F06B-4288-9440-49EB81121AA1}">
      <dgm:prSet phldrT="[Text]"/>
      <dgm:spPr/>
      <dgm:t>
        <a:bodyPr/>
        <a:lstStyle/>
        <a:p>
          <a:r>
            <a:rPr lang="en-US" dirty="0" err="1" smtClean="0">
              <a:latin typeface="Glypha" panose="02000603000000000000" pitchFamily="2" charset="0"/>
            </a:rPr>
            <a:t>Traveller</a:t>
          </a:r>
          <a:r>
            <a:rPr lang="en-US" dirty="0" smtClean="0">
              <a:latin typeface="Glypha" panose="02000603000000000000" pitchFamily="2" charset="0"/>
            </a:rPr>
            <a:t> notifications</a:t>
          </a:r>
          <a:endParaRPr lang="en-US" dirty="0">
            <a:latin typeface="Glypha" panose="02000603000000000000" pitchFamily="2" charset="0"/>
          </a:endParaRPr>
        </a:p>
      </dgm:t>
    </dgm:pt>
    <dgm:pt modelId="{3B4FDC83-40B3-4BEE-866E-AB0DD4189AB0}" type="parTrans" cxnId="{B1382AB7-ACA7-4E28-88F2-3FD5CE429532}">
      <dgm:prSet/>
      <dgm:spPr/>
      <dgm:t>
        <a:bodyPr/>
        <a:lstStyle/>
        <a:p>
          <a:endParaRPr lang="en-US"/>
        </a:p>
      </dgm:t>
    </dgm:pt>
    <dgm:pt modelId="{1A825197-CBA1-479E-A187-B826B9E345EA}" type="sibTrans" cxnId="{B1382AB7-ACA7-4E28-88F2-3FD5CE429532}">
      <dgm:prSet/>
      <dgm:spPr/>
      <dgm:t>
        <a:bodyPr/>
        <a:lstStyle/>
        <a:p>
          <a:endParaRPr lang="en-US"/>
        </a:p>
      </dgm:t>
    </dgm:pt>
    <dgm:pt modelId="{FD43553B-711F-457D-B95E-F4FDEEB7AA7E}">
      <dgm:prSet phldrT="[Text]"/>
      <dgm:spPr/>
      <dgm:t>
        <a:bodyPr/>
        <a:lstStyle/>
        <a:p>
          <a:r>
            <a:rPr lang="en-US" dirty="0" smtClean="0">
              <a:latin typeface="Glypha" panose="02000603000000000000" pitchFamily="2" charset="0"/>
            </a:rPr>
            <a:t>Easy to book</a:t>
          </a:r>
          <a:endParaRPr lang="en-US" dirty="0">
            <a:latin typeface="Glypha" panose="02000603000000000000" pitchFamily="2" charset="0"/>
          </a:endParaRPr>
        </a:p>
      </dgm:t>
    </dgm:pt>
    <dgm:pt modelId="{EE697E3F-DDAA-4624-B7EC-FFB9AB359AB8}" type="parTrans" cxnId="{A3F9F9B0-AE56-4787-9DAA-962664909FED}">
      <dgm:prSet/>
      <dgm:spPr/>
      <dgm:t>
        <a:bodyPr/>
        <a:lstStyle/>
        <a:p>
          <a:endParaRPr lang="en-US"/>
        </a:p>
      </dgm:t>
    </dgm:pt>
    <dgm:pt modelId="{BDDC16FE-C69B-4996-A50D-84A8B0E72AF6}" type="sibTrans" cxnId="{A3F9F9B0-AE56-4787-9DAA-962664909FED}">
      <dgm:prSet/>
      <dgm:spPr/>
      <dgm:t>
        <a:bodyPr/>
        <a:lstStyle/>
        <a:p>
          <a:endParaRPr lang="en-US"/>
        </a:p>
      </dgm:t>
    </dgm:pt>
    <dgm:pt modelId="{0CE5A84C-F582-40B3-9178-42CA3C7706EE}">
      <dgm:prSet phldrT="[Text]"/>
      <dgm:spPr/>
      <dgm:t>
        <a:bodyPr/>
        <a:lstStyle/>
        <a:p>
          <a:r>
            <a:rPr lang="en-US" dirty="0" smtClean="0">
              <a:ln>
                <a:prstDash val="solid"/>
              </a:ln>
              <a:solidFill>
                <a:srgbClr val="000000"/>
              </a:solidFill>
              <a:effectLst>
                <a:outerShdw blurRad="88000" dist="50800" dir="5040000" algn="tl">
                  <a:schemeClr val="accent4">
                    <a:tint val="80000"/>
                    <a:satMod val="250000"/>
                    <a:alpha val="45000"/>
                  </a:schemeClr>
                </a:outerShdw>
              </a:effectLst>
              <a:latin typeface="Glypha" panose="02000603000000000000" pitchFamily="2" charset="0"/>
            </a:rPr>
            <a:t>Consolidate data through TMCs</a:t>
          </a:r>
          <a:endParaRPr lang="en-US" dirty="0">
            <a:latin typeface="Glypha" panose="02000603000000000000" pitchFamily="2" charset="0"/>
          </a:endParaRPr>
        </a:p>
      </dgm:t>
    </dgm:pt>
    <dgm:pt modelId="{86C76215-9482-4A86-803B-6A29B723B4CD}" type="parTrans" cxnId="{37D29CFA-A3BE-4B2D-B8B1-52C99D3F8D9D}">
      <dgm:prSet/>
      <dgm:spPr/>
      <dgm:t>
        <a:bodyPr/>
        <a:lstStyle/>
        <a:p>
          <a:endParaRPr lang="en-US"/>
        </a:p>
      </dgm:t>
    </dgm:pt>
    <dgm:pt modelId="{29CD12E1-2834-439C-80EE-AF9478A938A1}" type="sibTrans" cxnId="{37D29CFA-A3BE-4B2D-B8B1-52C99D3F8D9D}">
      <dgm:prSet/>
      <dgm:spPr/>
      <dgm:t>
        <a:bodyPr/>
        <a:lstStyle/>
        <a:p>
          <a:endParaRPr lang="en-US"/>
        </a:p>
      </dgm:t>
    </dgm:pt>
    <dgm:pt modelId="{05DC6EB1-A7F2-4C79-8453-0363DD9A902D}">
      <dgm:prSet phldrT="[Text]"/>
      <dgm:spPr/>
      <dgm:t>
        <a:bodyPr/>
        <a:lstStyle/>
        <a:p>
          <a:r>
            <a:rPr lang="en-US" dirty="0" smtClean="0">
              <a:ln>
                <a:prstDash val="solid"/>
              </a:ln>
              <a:solidFill>
                <a:srgbClr val="000000"/>
              </a:solidFill>
              <a:effectLst>
                <a:outerShdw blurRad="88000" dist="50800" dir="5040000" algn="tl">
                  <a:schemeClr val="accent4">
                    <a:tint val="80000"/>
                    <a:satMod val="250000"/>
                    <a:alpha val="45000"/>
                  </a:schemeClr>
                </a:outerShdw>
              </a:effectLst>
              <a:latin typeface="Glypha" panose="02000603000000000000" pitchFamily="2" charset="0"/>
            </a:rPr>
            <a:t>Volume commitments</a:t>
          </a:r>
          <a:endParaRPr lang="en-US" dirty="0">
            <a:latin typeface="Glypha" panose="02000603000000000000" pitchFamily="2" charset="0"/>
          </a:endParaRPr>
        </a:p>
      </dgm:t>
    </dgm:pt>
    <dgm:pt modelId="{6592585B-0478-49D2-8B8E-D4A14DBC83D5}" type="parTrans" cxnId="{7A3D2BA5-9756-4909-B14E-37D0E8201458}">
      <dgm:prSet/>
      <dgm:spPr/>
      <dgm:t>
        <a:bodyPr/>
        <a:lstStyle/>
        <a:p>
          <a:endParaRPr lang="en-US"/>
        </a:p>
      </dgm:t>
    </dgm:pt>
    <dgm:pt modelId="{9DD4198E-267F-4CFE-A877-59516522275E}" type="sibTrans" cxnId="{7A3D2BA5-9756-4909-B14E-37D0E8201458}">
      <dgm:prSet/>
      <dgm:spPr/>
      <dgm:t>
        <a:bodyPr/>
        <a:lstStyle/>
        <a:p>
          <a:endParaRPr lang="en-US"/>
        </a:p>
      </dgm:t>
    </dgm:pt>
    <dgm:pt modelId="{0B9C0495-25A0-49F4-AE0F-AC71D768996A}">
      <dgm:prSet phldrT="[Text]"/>
      <dgm:spPr/>
      <dgm:t>
        <a:bodyPr/>
        <a:lstStyle/>
        <a:p>
          <a:r>
            <a:rPr lang="en-US" dirty="0" smtClean="0">
              <a:ln>
                <a:prstDash val="solid"/>
              </a:ln>
              <a:solidFill>
                <a:srgbClr val="000000"/>
              </a:solidFill>
              <a:effectLst>
                <a:outerShdw blurRad="88000" dist="50800" dir="5040000" algn="tl">
                  <a:schemeClr val="accent4">
                    <a:tint val="80000"/>
                    <a:satMod val="250000"/>
                    <a:alpha val="45000"/>
                  </a:schemeClr>
                </a:outerShdw>
              </a:effectLst>
              <a:latin typeface="Glypha" panose="02000603000000000000" pitchFamily="2" charset="0"/>
            </a:rPr>
            <a:t>Policy adherence</a:t>
          </a:r>
          <a:endParaRPr lang="en-US" dirty="0">
            <a:latin typeface="Glypha" panose="02000603000000000000" pitchFamily="2" charset="0"/>
          </a:endParaRPr>
        </a:p>
      </dgm:t>
    </dgm:pt>
    <dgm:pt modelId="{095F14D5-34D4-4453-B490-0D342A469740}" type="parTrans" cxnId="{ED6D39A3-5BE2-431A-A66C-5F41CF0985E1}">
      <dgm:prSet/>
      <dgm:spPr/>
      <dgm:t>
        <a:bodyPr/>
        <a:lstStyle/>
        <a:p>
          <a:endParaRPr lang="en-US"/>
        </a:p>
      </dgm:t>
    </dgm:pt>
    <dgm:pt modelId="{34BF5D0C-C963-4D1C-BD01-5149556DB6B3}" type="sibTrans" cxnId="{ED6D39A3-5BE2-431A-A66C-5F41CF0985E1}">
      <dgm:prSet/>
      <dgm:spPr/>
      <dgm:t>
        <a:bodyPr/>
        <a:lstStyle/>
        <a:p>
          <a:endParaRPr lang="en-US"/>
        </a:p>
      </dgm:t>
    </dgm:pt>
    <dgm:pt modelId="{25F94D07-19FE-4971-BCB9-CD115C47B862}">
      <dgm:prSet phldrT="[Text]"/>
      <dgm:spPr/>
      <dgm:t>
        <a:bodyPr/>
        <a:lstStyle/>
        <a:p>
          <a:endParaRPr lang="en-US" dirty="0">
            <a:latin typeface="Glypha" panose="02000603000000000000" pitchFamily="2" charset="0"/>
          </a:endParaRPr>
        </a:p>
      </dgm:t>
    </dgm:pt>
    <dgm:pt modelId="{E84756FA-49EF-4335-B61F-25BEEDA6C080}" type="parTrans" cxnId="{57F0B16B-9F3A-46E8-B407-210AFBF7A68D}">
      <dgm:prSet/>
      <dgm:spPr/>
      <dgm:t>
        <a:bodyPr/>
        <a:lstStyle/>
        <a:p>
          <a:endParaRPr lang="en-US"/>
        </a:p>
      </dgm:t>
    </dgm:pt>
    <dgm:pt modelId="{AB06F9EA-25B2-47DD-94E2-A4B384585CE9}" type="sibTrans" cxnId="{57F0B16B-9F3A-46E8-B407-210AFBF7A68D}">
      <dgm:prSet/>
      <dgm:spPr/>
      <dgm:t>
        <a:bodyPr/>
        <a:lstStyle/>
        <a:p>
          <a:endParaRPr lang="en-US"/>
        </a:p>
      </dgm:t>
    </dgm:pt>
    <dgm:pt modelId="{31555FBA-BF14-4CAA-9255-DCAFFFCE42FB}">
      <dgm:prSet phldrT="[Text]"/>
      <dgm:spPr/>
      <dgm:t>
        <a:bodyPr/>
        <a:lstStyle/>
        <a:p>
          <a:endParaRPr lang="en-US" dirty="0">
            <a:latin typeface="Glypha" panose="02000603000000000000" pitchFamily="2" charset="0"/>
          </a:endParaRPr>
        </a:p>
      </dgm:t>
    </dgm:pt>
    <dgm:pt modelId="{1481CEDD-30A1-4894-A1F3-A9B59EF46AB2}" type="parTrans" cxnId="{6036C877-8E64-4A73-A0E0-8BF431CA8E68}">
      <dgm:prSet/>
      <dgm:spPr/>
      <dgm:t>
        <a:bodyPr/>
        <a:lstStyle/>
        <a:p>
          <a:endParaRPr lang="en-US"/>
        </a:p>
      </dgm:t>
    </dgm:pt>
    <dgm:pt modelId="{9C7E65F5-16D7-4AB8-ADE1-08237D65B499}" type="sibTrans" cxnId="{6036C877-8E64-4A73-A0E0-8BF431CA8E68}">
      <dgm:prSet/>
      <dgm:spPr/>
      <dgm:t>
        <a:bodyPr/>
        <a:lstStyle/>
        <a:p>
          <a:endParaRPr lang="en-US"/>
        </a:p>
      </dgm:t>
    </dgm:pt>
    <dgm:pt modelId="{CCE0BE4A-0C41-4CD7-A76C-431D83460843}">
      <dgm:prSet phldrT="[Text]"/>
      <dgm:spPr/>
      <dgm:t>
        <a:bodyPr/>
        <a:lstStyle/>
        <a:p>
          <a:endParaRPr lang="en-US" dirty="0">
            <a:latin typeface="Glypha" panose="02000603000000000000" pitchFamily="2" charset="0"/>
          </a:endParaRPr>
        </a:p>
      </dgm:t>
    </dgm:pt>
    <dgm:pt modelId="{FBE0CF80-8380-4FA0-ABDF-B0E1265FCF2A}" type="parTrans" cxnId="{A4DB79C0-D8F6-4258-AA26-EEB5990AC917}">
      <dgm:prSet/>
      <dgm:spPr/>
      <dgm:t>
        <a:bodyPr/>
        <a:lstStyle/>
        <a:p>
          <a:endParaRPr lang="en-US"/>
        </a:p>
      </dgm:t>
    </dgm:pt>
    <dgm:pt modelId="{658CCA6F-A63C-4FCA-8C09-F75A3676795C}" type="sibTrans" cxnId="{A4DB79C0-D8F6-4258-AA26-EEB5990AC917}">
      <dgm:prSet/>
      <dgm:spPr/>
      <dgm:t>
        <a:bodyPr/>
        <a:lstStyle/>
        <a:p>
          <a:endParaRPr lang="en-US"/>
        </a:p>
      </dgm:t>
    </dgm:pt>
    <dgm:pt modelId="{F6C43E7B-02DB-469A-8878-701792A5DE5D}">
      <dgm:prSet phldrT="[Text]"/>
      <dgm:spPr/>
      <dgm:t>
        <a:bodyPr/>
        <a:lstStyle/>
        <a:p>
          <a:endParaRPr lang="en-US" dirty="0">
            <a:latin typeface="Glypha" panose="02000603000000000000" pitchFamily="2" charset="0"/>
          </a:endParaRPr>
        </a:p>
      </dgm:t>
    </dgm:pt>
    <dgm:pt modelId="{BF051E92-6B7A-4833-8802-EA28C3AC3604}" type="parTrans" cxnId="{0758A6EF-94EC-4337-BC61-79E43F906906}">
      <dgm:prSet/>
      <dgm:spPr/>
      <dgm:t>
        <a:bodyPr/>
        <a:lstStyle/>
        <a:p>
          <a:endParaRPr lang="en-GB"/>
        </a:p>
      </dgm:t>
    </dgm:pt>
    <dgm:pt modelId="{51127E58-605A-40E9-927A-3C328F7372A2}" type="sibTrans" cxnId="{0758A6EF-94EC-4337-BC61-79E43F906906}">
      <dgm:prSet/>
      <dgm:spPr/>
      <dgm:t>
        <a:bodyPr/>
        <a:lstStyle/>
        <a:p>
          <a:endParaRPr lang="en-GB"/>
        </a:p>
      </dgm:t>
    </dgm:pt>
    <dgm:pt modelId="{EA7DA767-531A-4BC3-9E01-F67447246357}">
      <dgm:prSet phldrT="[Text]"/>
      <dgm:spPr/>
      <dgm:t>
        <a:bodyPr/>
        <a:lstStyle/>
        <a:p>
          <a:endParaRPr lang="en-US" dirty="0">
            <a:latin typeface="Glypha" panose="02000603000000000000" pitchFamily="2" charset="0"/>
          </a:endParaRPr>
        </a:p>
      </dgm:t>
    </dgm:pt>
    <dgm:pt modelId="{6FE31A98-A23E-42B2-A61A-150B5A73FDA6}" type="parTrans" cxnId="{7BC642D1-DF3F-4F92-9E95-31CC4CCC55DE}">
      <dgm:prSet/>
      <dgm:spPr/>
      <dgm:t>
        <a:bodyPr/>
        <a:lstStyle/>
        <a:p>
          <a:endParaRPr lang="en-GB"/>
        </a:p>
      </dgm:t>
    </dgm:pt>
    <dgm:pt modelId="{1F7A04A5-9924-42E5-AA89-48D205F4648B}" type="sibTrans" cxnId="{7BC642D1-DF3F-4F92-9E95-31CC4CCC55DE}">
      <dgm:prSet/>
      <dgm:spPr/>
      <dgm:t>
        <a:bodyPr/>
        <a:lstStyle/>
        <a:p>
          <a:endParaRPr lang="en-GB"/>
        </a:p>
      </dgm:t>
    </dgm:pt>
    <dgm:pt modelId="{52A87FB1-B667-469F-B72A-0D87D189D805}">
      <dgm:prSet phldrT="[Text]"/>
      <dgm:spPr/>
      <dgm:t>
        <a:bodyPr/>
        <a:lstStyle/>
        <a:p>
          <a:endParaRPr lang="en-US" dirty="0">
            <a:latin typeface="Glypha" panose="02000603000000000000" pitchFamily="2" charset="0"/>
          </a:endParaRPr>
        </a:p>
      </dgm:t>
    </dgm:pt>
    <dgm:pt modelId="{F2B7F4E1-7E47-4492-9EFF-41855AD6AC3E}" type="parTrans" cxnId="{BC24D3E2-FC70-4B90-9D12-DDE848178476}">
      <dgm:prSet/>
      <dgm:spPr/>
      <dgm:t>
        <a:bodyPr/>
        <a:lstStyle/>
        <a:p>
          <a:endParaRPr lang="en-GB"/>
        </a:p>
      </dgm:t>
    </dgm:pt>
    <dgm:pt modelId="{F8E26760-69E0-4781-A0D5-9FD20A47877C}" type="sibTrans" cxnId="{BC24D3E2-FC70-4B90-9D12-DDE848178476}">
      <dgm:prSet/>
      <dgm:spPr/>
      <dgm:t>
        <a:bodyPr/>
        <a:lstStyle/>
        <a:p>
          <a:endParaRPr lang="en-GB"/>
        </a:p>
      </dgm:t>
    </dgm:pt>
    <dgm:pt modelId="{486F0DDD-FB6C-4DD3-B831-DFF63CC73031}">
      <dgm:prSet phldrT="[Text]"/>
      <dgm:spPr/>
      <dgm:t>
        <a:bodyPr/>
        <a:lstStyle/>
        <a:p>
          <a:endParaRPr lang="en-US" dirty="0">
            <a:latin typeface="Glypha" panose="02000603000000000000" pitchFamily="2" charset="0"/>
          </a:endParaRPr>
        </a:p>
      </dgm:t>
    </dgm:pt>
    <dgm:pt modelId="{85E6F792-3ACC-4716-A70A-FEF42DC46E93}" type="parTrans" cxnId="{A67531E1-17B8-4AD6-8564-716915906003}">
      <dgm:prSet/>
      <dgm:spPr/>
      <dgm:t>
        <a:bodyPr/>
        <a:lstStyle/>
        <a:p>
          <a:endParaRPr lang="en-GB"/>
        </a:p>
      </dgm:t>
    </dgm:pt>
    <dgm:pt modelId="{80AD94EA-B7FB-4D98-8A9E-BB9BC531BF0E}" type="sibTrans" cxnId="{A67531E1-17B8-4AD6-8564-716915906003}">
      <dgm:prSet/>
      <dgm:spPr/>
      <dgm:t>
        <a:bodyPr/>
        <a:lstStyle/>
        <a:p>
          <a:endParaRPr lang="en-GB"/>
        </a:p>
      </dgm:t>
    </dgm:pt>
    <dgm:pt modelId="{AEF5546C-B249-4611-91CA-1F493362299F}">
      <dgm:prSet phldrT="[Text]"/>
      <dgm:spPr/>
      <dgm:t>
        <a:bodyPr/>
        <a:lstStyle/>
        <a:p>
          <a:endParaRPr lang="en-US" dirty="0">
            <a:latin typeface="Glypha" panose="02000603000000000000" pitchFamily="2" charset="0"/>
          </a:endParaRPr>
        </a:p>
      </dgm:t>
    </dgm:pt>
    <dgm:pt modelId="{36C584A1-17BC-428B-B806-35B12C9AF10A}" type="parTrans" cxnId="{C2C057AB-5577-4A1B-BC70-E9F478F1BC88}">
      <dgm:prSet/>
      <dgm:spPr/>
      <dgm:t>
        <a:bodyPr/>
        <a:lstStyle/>
        <a:p>
          <a:endParaRPr lang="en-GB"/>
        </a:p>
      </dgm:t>
    </dgm:pt>
    <dgm:pt modelId="{7620929A-1665-4D75-BBCC-0FF90942B4E4}" type="sibTrans" cxnId="{C2C057AB-5577-4A1B-BC70-E9F478F1BC88}">
      <dgm:prSet/>
      <dgm:spPr/>
      <dgm:t>
        <a:bodyPr/>
        <a:lstStyle/>
        <a:p>
          <a:endParaRPr lang="en-GB"/>
        </a:p>
      </dgm:t>
    </dgm:pt>
    <dgm:pt modelId="{94766212-B48E-4D70-908F-4A3D332A9E29}">
      <dgm:prSet phldrT="[Text]"/>
      <dgm:spPr/>
      <dgm:t>
        <a:bodyPr/>
        <a:lstStyle/>
        <a:p>
          <a:r>
            <a:rPr lang="en-US" dirty="0" smtClean="0">
              <a:latin typeface="Glypha" panose="02000603000000000000" pitchFamily="2" charset="0"/>
            </a:rPr>
            <a:t>Locate employees</a:t>
          </a:r>
          <a:endParaRPr lang="en-US" dirty="0">
            <a:latin typeface="Glypha" panose="02000603000000000000" pitchFamily="2" charset="0"/>
          </a:endParaRPr>
        </a:p>
      </dgm:t>
    </dgm:pt>
    <dgm:pt modelId="{54F59182-F9AA-48D4-AE87-885B22586710}" type="parTrans" cxnId="{1F311837-1A31-4336-A9A3-D9B442C4C272}">
      <dgm:prSet/>
      <dgm:spPr/>
      <dgm:t>
        <a:bodyPr/>
        <a:lstStyle/>
        <a:p>
          <a:endParaRPr lang="en-GB"/>
        </a:p>
      </dgm:t>
    </dgm:pt>
    <dgm:pt modelId="{D69DB42A-19AA-4DEE-8AA0-C885BCFD3576}" type="sibTrans" cxnId="{1F311837-1A31-4336-A9A3-D9B442C4C272}">
      <dgm:prSet/>
      <dgm:spPr/>
      <dgm:t>
        <a:bodyPr/>
        <a:lstStyle/>
        <a:p>
          <a:endParaRPr lang="en-GB"/>
        </a:p>
      </dgm:t>
    </dgm:pt>
    <dgm:pt modelId="{CCE7061D-19A5-48D1-8883-63656275C0F7}">
      <dgm:prSet phldrT="[Text]"/>
      <dgm:spPr/>
      <dgm:t>
        <a:bodyPr/>
        <a:lstStyle/>
        <a:p>
          <a:endParaRPr lang="en-US" dirty="0">
            <a:latin typeface="Glypha" panose="02000603000000000000" pitchFamily="2" charset="0"/>
          </a:endParaRPr>
        </a:p>
      </dgm:t>
    </dgm:pt>
    <dgm:pt modelId="{3195504B-E2F7-41E3-A6E7-9067C41DFB26}" type="parTrans" cxnId="{205EC711-85B1-4D16-9096-EDFBC80DA6FE}">
      <dgm:prSet/>
      <dgm:spPr/>
      <dgm:t>
        <a:bodyPr/>
        <a:lstStyle/>
        <a:p>
          <a:endParaRPr lang="en-GB"/>
        </a:p>
      </dgm:t>
    </dgm:pt>
    <dgm:pt modelId="{76E1B571-5903-4DC4-8676-001A0A077012}" type="sibTrans" cxnId="{205EC711-85B1-4D16-9096-EDFBC80DA6FE}">
      <dgm:prSet/>
      <dgm:spPr/>
      <dgm:t>
        <a:bodyPr/>
        <a:lstStyle/>
        <a:p>
          <a:endParaRPr lang="en-GB"/>
        </a:p>
      </dgm:t>
    </dgm:pt>
    <dgm:pt modelId="{FC19BDF7-0ADF-4F46-9F41-241FB1F5265A}">
      <dgm:prSet phldrT="[Text]"/>
      <dgm:spPr/>
      <dgm:t>
        <a:bodyPr/>
        <a:lstStyle/>
        <a:p>
          <a:r>
            <a:rPr lang="en-US" dirty="0" smtClean="0">
              <a:latin typeface="Glypha" panose="02000603000000000000" pitchFamily="2" charset="0"/>
            </a:rPr>
            <a:t>Employee safety</a:t>
          </a:r>
          <a:endParaRPr lang="en-US" dirty="0">
            <a:latin typeface="Glypha" panose="02000603000000000000" pitchFamily="2" charset="0"/>
          </a:endParaRPr>
        </a:p>
      </dgm:t>
    </dgm:pt>
    <dgm:pt modelId="{79014CE7-1E9E-4053-9B75-7D9B01B5205C}" type="parTrans" cxnId="{EC99411C-70C1-4B0E-A437-1D004A6F54B7}">
      <dgm:prSet/>
      <dgm:spPr/>
      <dgm:t>
        <a:bodyPr/>
        <a:lstStyle/>
        <a:p>
          <a:endParaRPr lang="en-GB"/>
        </a:p>
      </dgm:t>
    </dgm:pt>
    <dgm:pt modelId="{8FDDAF1A-8927-4647-AD38-95626E2EB7A9}" type="sibTrans" cxnId="{EC99411C-70C1-4B0E-A437-1D004A6F54B7}">
      <dgm:prSet/>
      <dgm:spPr/>
      <dgm:t>
        <a:bodyPr/>
        <a:lstStyle/>
        <a:p>
          <a:endParaRPr lang="en-GB"/>
        </a:p>
      </dgm:t>
    </dgm:pt>
    <dgm:pt modelId="{062693C3-FB75-47E0-B1C5-F9A98F9B212C}">
      <dgm:prSet phldrT="[Text]"/>
      <dgm:spPr/>
      <dgm:t>
        <a:bodyPr/>
        <a:lstStyle/>
        <a:p>
          <a:endParaRPr lang="en-US" dirty="0">
            <a:latin typeface="Glypha" panose="02000603000000000000" pitchFamily="2" charset="0"/>
          </a:endParaRPr>
        </a:p>
      </dgm:t>
    </dgm:pt>
    <dgm:pt modelId="{C339594C-FB58-43A7-BCBC-3E840A9D957F}" type="parTrans" cxnId="{C1C4E40B-F296-450F-9C1A-C0E09F3CF35B}">
      <dgm:prSet/>
      <dgm:spPr/>
      <dgm:t>
        <a:bodyPr/>
        <a:lstStyle/>
        <a:p>
          <a:endParaRPr lang="en-GB"/>
        </a:p>
      </dgm:t>
    </dgm:pt>
    <dgm:pt modelId="{9BFF54C7-B252-471C-92F1-FCE2B0A59CAC}" type="sibTrans" cxnId="{C1C4E40B-F296-450F-9C1A-C0E09F3CF35B}">
      <dgm:prSet/>
      <dgm:spPr/>
      <dgm:t>
        <a:bodyPr/>
        <a:lstStyle/>
        <a:p>
          <a:endParaRPr lang="en-GB"/>
        </a:p>
      </dgm:t>
    </dgm:pt>
    <dgm:pt modelId="{AF9A0C05-1829-4C99-BFA3-FBB5F76E0C80}">
      <dgm:prSet phldrT="[Text]"/>
      <dgm:spPr/>
      <dgm:t>
        <a:bodyPr/>
        <a:lstStyle/>
        <a:p>
          <a:r>
            <a:rPr lang="en-US" dirty="0" smtClean="0">
              <a:latin typeface="Glypha" panose="02000603000000000000" pitchFamily="2" charset="0"/>
            </a:rPr>
            <a:t>Reduce potential liability</a:t>
          </a:r>
          <a:r>
            <a:rPr lang="en-US" dirty="0" smtClean="0"/>
            <a:t/>
          </a:r>
          <a:br>
            <a:rPr lang="en-US" dirty="0" smtClean="0"/>
          </a:br>
          <a:endParaRPr lang="en-US" dirty="0"/>
        </a:p>
      </dgm:t>
    </dgm:pt>
    <dgm:pt modelId="{48C502AB-E538-4785-B501-74475DC0B79E}" type="parTrans" cxnId="{AC2E444D-0CE8-43C0-BF07-27CCCA795B02}">
      <dgm:prSet/>
      <dgm:spPr/>
      <dgm:t>
        <a:bodyPr/>
        <a:lstStyle/>
        <a:p>
          <a:endParaRPr lang="en-GB"/>
        </a:p>
      </dgm:t>
    </dgm:pt>
    <dgm:pt modelId="{71A826DD-EB9E-4297-B953-6FEE6DB1F852}" type="sibTrans" cxnId="{AC2E444D-0CE8-43C0-BF07-27CCCA795B02}">
      <dgm:prSet/>
      <dgm:spPr/>
      <dgm:t>
        <a:bodyPr/>
        <a:lstStyle/>
        <a:p>
          <a:endParaRPr lang="en-GB"/>
        </a:p>
      </dgm:t>
    </dgm:pt>
    <dgm:pt modelId="{FABE7589-195F-47B5-8180-261DA3407063}">
      <dgm:prSet phldrT="[Text]"/>
      <dgm:spPr/>
      <dgm:t>
        <a:bodyPr/>
        <a:lstStyle/>
        <a:p>
          <a:endParaRPr lang="en-US" dirty="0">
            <a:latin typeface="Glypha" panose="02000603000000000000" pitchFamily="2" charset="0"/>
          </a:endParaRPr>
        </a:p>
      </dgm:t>
    </dgm:pt>
    <dgm:pt modelId="{C6C9E2E5-D2B7-4EC6-A848-2E678F1BA2DE}" type="parTrans" cxnId="{5ECDE1F9-3ECD-4668-B70F-520C7782BAC3}">
      <dgm:prSet/>
      <dgm:spPr/>
      <dgm:t>
        <a:bodyPr/>
        <a:lstStyle/>
        <a:p>
          <a:endParaRPr lang="en-GB"/>
        </a:p>
      </dgm:t>
    </dgm:pt>
    <dgm:pt modelId="{0E0572F9-5F13-48E1-B213-735F460CAAC0}" type="sibTrans" cxnId="{5ECDE1F9-3ECD-4668-B70F-520C7782BAC3}">
      <dgm:prSet/>
      <dgm:spPr/>
      <dgm:t>
        <a:bodyPr/>
        <a:lstStyle/>
        <a:p>
          <a:endParaRPr lang="en-GB"/>
        </a:p>
      </dgm:t>
    </dgm:pt>
    <dgm:pt modelId="{50F980F9-16BF-4A1B-83EB-63555E19BFDB}">
      <dgm:prSet phldrT="[Text]"/>
      <dgm:spPr/>
      <dgm:t>
        <a:bodyPr/>
        <a:lstStyle/>
        <a:p>
          <a:endParaRPr lang="en-US" dirty="0">
            <a:latin typeface="Glypha" panose="02000603000000000000" pitchFamily="2" charset="0"/>
          </a:endParaRPr>
        </a:p>
      </dgm:t>
    </dgm:pt>
    <dgm:pt modelId="{A09F4357-8959-404C-BF81-FAE2167A74F3}" type="parTrans" cxnId="{40911C33-FD6C-46DF-98B5-290855273819}">
      <dgm:prSet/>
      <dgm:spPr/>
      <dgm:t>
        <a:bodyPr/>
        <a:lstStyle/>
        <a:p>
          <a:endParaRPr lang="en-GB"/>
        </a:p>
      </dgm:t>
    </dgm:pt>
    <dgm:pt modelId="{BD5E745F-BB86-40DC-8455-C42D1C22A200}" type="sibTrans" cxnId="{40911C33-FD6C-46DF-98B5-290855273819}">
      <dgm:prSet/>
      <dgm:spPr/>
      <dgm:t>
        <a:bodyPr/>
        <a:lstStyle/>
        <a:p>
          <a:endParaRPr lang="en-GB"/>
        </a:p>
      </dgm:t>
    </dgm:pt>
    <dgm:pt modelId="{ED5375A7-AEAF-4357-AD15-B77CF3462C3C}">
      <dgm:prSet phldrT="[Text]"/>
      <dgm:spPr/>
      <dgm:t>
        <a:bodyPr/>
        <a:lstStyle/>
        <a:p>
          <a:endParaRPr lang="en-US" dirty="0">
            <a:latin typeface="Glypha" panose="02000603000000000000" pitchFamily="2" charset="0"/>
          </a:endParaRPr>
        </a:p>
      </dgm:t>
    </dgm:pt>
    <dgm:pt modelId="{1637E4FE-6C37-457C-AF46-C1FFDC5CBBEF}" type="parTrans" cxnId="{63A66500-2F26-448F-9205-775FC07A326D}">
      <dgm:prSet/>
      <dgm:spPr/>
      <dgm:t>
        <a:bodyPr/>
        <a:lstStyle/>
        <a:p>
          <a:endParaRPr lang="en-GB"/>
        </a:p>
      </dgm:t>
    </dgm:pt>
    <dgm:pt modelId="{0ED03268-85D4-4793-8D04-0F611AAA3578}" type="sibTrans" cxnId="{63A66500-2F26-448F-9205-775FC07A326D}">
      <dgm:prSet/>
      <dgm:spPr/>
      <dgm:t>
        <a:bodyPr/>
        <a:lstStyle/>
        <a:p>
          <a:endParaRPr lang="en-GB"/>
        </a:p>
      </dgm:t>
    </dgm:pt>
    <dgm:pt modelId="{08F87494-0BF2-4AEB-8C8E-EE270B5AC240}">
      <dgm:prSet phldrT="[Text]"/>
      <dgm:spPr/>
      <dgm:t>
        <a:bodyPr/>
        <a:lstStyle/>
        <a:p>
          <a:endParaRPr lang="en-US" dirty="0">
            <a:latin typeface="Glypha" panose="02000603000000000000" pitchFamily="2" charset="0"/>
          </a:endParaRPr>
        </a:p>
      </dgm:t>
    </dgm:pt>
    <dgm:pt modelId="{BFAB47DD-B976-4EA3-A7B0-97EC03F82E2D}" type="parTrans" cxnId="{9DCA26BA-8827-47A9-8F84-72CC2A063E6C}">
      <dgm:prSet/>
      <dgm:spPr/>
      <dgm:t>
        <a:bodyPr/>
        <a:lstStyle/>
        <a:p>
          <a:endParaRPr lang="en-GB"/>
        </a:p>
      </dgm:t>
    </dgm:pt>
    <dgm:pt modelId="{2D022627-0D54-4742-8E4E-EA0C062610DC}" type="sibTrans" cxnId="{9DCA26BA-8827-47A9-8F84-72CC2A063E6C}">
      <dgm:prSet/>
      <dgm:spPr/>
      <dgm:t>
        <a:bodyPr/>
        <a:lstStyle/>
        <a:p>
          <a:endParaRPr lang="en-GB"/>
        </a:p>
      </dgm:t>
    </dgm:pt>
    <dgm:pt modelId="{686BAD9E-1CD2-4C3A-AE22-9A805C0D8D43}">
      <dgm:prSet phldrT="[Text]"/>
      <dgm:spPr/>
      <dgm:t>
        <a:bodyPr/>
        <a:lstStyle/>
        <a:p>
          <a:endParaRPr lang="en-US" dirty="0">
            <a:latin typeface="Glypha" panose="02000603000000000000" pitchFamily="2" charset="0"/>
          </a:endParaRPr>
        </a:p>
      </dgm:t>
    </dgm:pt>
    <dgm:pt modelId="{A7684919-9810-4F6B-9DB7-1696B7851631}" type="parTrans" cxnId="{A0216E4D-18F5-4D96-83FE-70A5E8F06334}">
      <dgm:prSet/>
      <dgm:spPr/>
      <dgm:t>
        <a:bodyPr/>
        <a:lstStyle/>
        <a:p>
          <a:endParaRPr lang="en-GB"/>
        </a:p>
      </dgm:t>
    </dgm:pt>
    <dgm:pt modelId="{A35FAC21-354C-44F7-8583-2308E990F9AD}" type="sibTrans" cxnId="{A0216E4D-18F5-4D96-83FE-70A5E8F06334}">
      <dgm:prSet/>
      <dgm:spPr/>
      <dgm:t>
        <a:bodyPr/>
        <a:lstStyle/>
        <a:p>
          <a:endParaRPr lang="en-GB"/>
        </a:p>
      </dgm:t>
    </dgm:pt>
    <dgm:pt modelId="{C17BCD8D-BC7A-49F4-87FC-B853BE5F0FDF}">
      <dgm:prSet phldrT="[Text]"/>
      <dgm:spPr/>
      <dgm:t>
        <a:bodyPr/>
        <a:lstStyle/>
        <a:p>
          <a:endParaRPr lang="en-US" dirty="0">
            <a:latin typeface="Glypha" panose="02000603000000000000" pitchFamily="2" charset="0"/>
          </a:endParaRPr>
        </a:p>
      </dgm:t>
    </dgm:pt>
    <dgm:pt modelId="{18F37867-6AAB-4C4E-9DA2-8BF7AC5A671E}" type="parTrans" cxnId="{1C1F2F50-5776-4FC2-BCE0-199D98492325}">
      <dgm:prSet/>
      <dgm:spPr/>
      <dgm:t>
        <a:bodyPr/>
        <a:lstStyle/>
        <a:p>
          <a:endParaRPr lang="en-GB"/>
        </a:p>
      </dgm:t>
    </dgm:pt>
    <dgm:pt modelId="{F9F31648-BD49-4F22-9FFD-EDE265567A0E}" type="sibTrans" cxnId="{1C1F2F50-5776-4FC2-BCE0-199D98492325}">
      <dgm:prSet/>
      <dgm:spPr/>
      <dgm:t>
        <a:bodyPr/>
        <a:lstStyle/>
        <a:p>
          <a:endParaRPr lang="en-GB"/>
        </a:p>
      </dgm:t>
    </dgm:pt>
    <dgm:pt modelId="{FFF2ECD0-599C-41A9-8408-971CE0F7A8EB}" type="pres">
      <dgm:prSet presAssocID="{08D565D0-6CC1-4FCB-96F8-5525C8EB94C6}" presName="Name0" presStyleCnt="0">
        <dgm:presLayoutVars>
          <dgm:dir/>
          <dgm:animLvl val="lvl"/>
          <dgm:resizeHandles val="exact"/>
        </dgm:presLayoutVars>
      </dgm:prSet>
      <dgm:spPr/>
      <dgm:t>
        <a:bodyPr/>
        <a:lstStyle/>
        <a:p>
          <a:endParaRPr lang="en-US"/>
        </a:p>
      </dgm:t>
    </dgm:pt>
    <dgm:pt modelId="{7886DE26-7185-4FB0-AA87-B9B0BAFFCC8C}" type="pres">
      <dgm:prSet presAssocID="{D9440432-182A-414C-911E-99CD9A9100A0}" presName="composite" presStyleCnt="0"/>
      <dgm:spPr/>
    </dgm:pt>
    <dgm:pt modelId="{B77038DB-9BF3-4532-8ECA-24FE5467A536}" type="pres">
      <dgm:prSet presAssocID="{D9440432-182A-414C-911E-99CD9A9100A0}" presName="parTx" presStyleLbl="alignNode1" presStyleIdx="0" presStyleCnt="3" custLinFactNeighborX="0" custLinFactNeighborY="-1800">
        <dgm:presLayoutVars>
          <dgm:chMax val="0"/>
          <dgm:chPref val="0"/>
          <dgm:bulletEnabled val="1"/>
        </dgm:presLayoutVars>
      </dgm:prSet>
      <dgm:spPr/>
      <dgm:t>
        <a:bodyPr/>
        <a:lstStyle/>
        <a:p>
          <a:endParaRPr lang="en-US"/>
        </a:p>
      </dgm:t>
    </dgm:pt>
    <dgm:pt modelId="{CAC6647F-A891-4F43-A036-DC4EF66A2CE3}" type="pres">
      <dgm:prSet presAssocID="{D9440432-182A-414C-911E-99CD9A9100A0}" presName="desTx" presStyleLbl="alignAccFollowNode1" presStyleIdx="0" presStyleCnt="3">
        <dgm:presLayoutVars>
          <dgm:bulletEnabled val="1"/>
        </dgm:presLayoutVars>
      </dgm:prSet>
      <dgm:spPr/>
      <dgm:t>
        <a:bodyPr/>
        <a:lstStyle/>
        <a:p>
          <a:endParaRPr lang="en-US"/>
        </a:p>
      </dgm:t>
    </dgm:pt>
    <dgm:pt modelId="{EDE8ED20-2E65-47FF-A807-29E0F4AD4BE5}" type="pres">
      <dgm:prSet presAssocID="{ADBEA529-C9BB-45D9-BBE2-EA2AEA65DCCE}" presName="space" presStyleCnt="0"/>
      <dgm:spPr/>
    </dgm:pt>
    <dgm:pt modelId="{F9DEC395-0701-41B4-BDAD-F8E6290B1DF1}" type="pres">
      <dgm:prSet presAssocID="{16A4852B-771F-4AD0-96AC-F461B4F85FB1}" presName="composite" presStyleCnt="0"/>
      <dgm:spPr/>
    </dgm:pt>
    <dgm:pt modelId="{2D9EC329-495D-495F-8D83-79836B3845A3}" type="pres">
      <dgm:prSet presAssocID="{16A4852B-771F-4AD0-96AC-F461B4F85FB1}" presName="parTx" presStyleLbl="alignNode1" presStyleIdx="1" presStyleCnt="3" custLinFactNeighborY="0">
        <dgm:presLayoutVars>
          <dgm:chMax val="0"/>
          <dgm:chPref val="0"/>
          <dgm:bulletEnabled val="1"/>
        </dgm:presLayoutVars>
      </dgm:prSet>
      <dgm:spPr/>
      <dgm:t>
        <a:bodyPr/>
        <a:lstStyle/>
        <a:p>
          <a:endParaRPr lang="en-US"/>
        </a:p>
      </dgm:t>
    </dgm:pt>
    <dgm:pt modelId="{5E6A2DBB-2786-4539-A3EF-4F47627A7699}" type="pres">
      <dgm:prSet presAssocID="{16A4852B-771F-4AD0-96AC-F461B4F85FB1}" presName="desTx" presStyleLbl="alignAccFollowNode1" presStyleIdx="1" presStyleCnt="3">
        <dgm:presLayoutVars>
          <dgm:bulletEnabled val="1"/>
        </dgm:presLayoutVars>
      </dgm:prSet>
      <dgm:spPr/>
      <dgm:t>
        <a:bodyPr/>
        <a:lstStyle/>
        <a:p>
          <a:endParaRPr lang="en-US"/>
        </a:p>
      </dgm:t>
    </dgm:pt>
    <dgm:pt modelId="{3F03E566-4611-4744-B916-0A3046D2D71D}" type="pres">
      <dgm:prSet presAssocID="{5A3EDD83-CDCB-48D7-A575-D40483FCAFF4}" presName="space" presStyleCnt="0"/>
      <dgm:spPr/>
    </dgm:pt>
    <dgm:pt modelId="{721E5A3B-9F73-4CB5-8B6B-BF0DAD69061C}" type="pres">
      <dgm:prSet presAssocID="{22CEE74C-CBCA-4931-92BE-D32E7E6F16D4}" presName="composite" presStyleCnt="0"/>
      <dgm:spPr/>
    </dgm:pt>
    <dgm:pt modelId="{F6025BD6-8428-4029-AF81-DB87829DC90A}" type="pres">
      <dgm:prSet presAssocID="{22CEE74C-CBCA-4931-92BE-D32E7E6F16D4}" presName="parTx" presStyleLbl="alignNode1" presStyleIdx="2" presStyleCnt="3">
        <dgm:presLayoutVars>
          <dgm:chMax val="0"/>
          <dgm:chPref val="0"/>
          <dgm:bulletEnabled val="1"/>
        </dgm:presLayoutVars>
      </dgm:prSet>
      <dgm:spPr/>
      <dgm:t>
        <a:bodyPr/>
        <a:lstStyle/>
        <a:p>
          <a:endParaRPr lang="en-US"/>
        </a:p>
      </dgm:t>
    </dgm:pt>
    <dgm:pt modelId="{081DB638-68F4-4981-82F8-7A52948400E6}" type="pres">
      <dgm:prSet presAssocID="{22CEE74C-CBCA-4931-92BE-D32E7E6F16D4}" presName="desTx" presStyleLbl="alignAccFollowNode1" presStyleIdx="2" presStyleCnt="3">
        <dgm:presLayoutVars>
          <dgm:bulletEnabled val="1"/>
        </dgm:presLayoutVars>
      </dgm:prSet>
      <dgm:spPr/>
      <dgm:t>
        <a:bodyPr/>
        <a:lstStyle/>
        <a:p>
          <a:endParaRPr lang="en-US"/>
        </a:p>
      </dgm:t>
    </dgm:pt>
  </dgm:ptLst>
  <dgm:cxnLst>
    <dgm:cxn modelId="{EC99411C-70C1-4B0E-A437-1D004A6F54B7}" srcId="{16A4852B-771F-4AD0-96AC-F461B4F85FB1}" destId="{FC19BDF7-0ADF-4F46-9F41-241FB1F5265A}" srcOrd="6" destOrd="0" parTransId="{79014CE7-1E9E-4053-9B75-7D9B01B5205C}" sibTransId="{8FDDAF1A-8927-4647-AD38-95626E2EB7A9}"/>
    <dgm:cxn modelId="{ED6D39A3-5BE2-431A-A66C-5F41CF0985E1}" srcId="{D9440432-182A-414C-911E-99CD9A9100A0}" destId="{0B9C0495-25A0-49F4-AE0F-AC71D768996A}" srcOrd="6" destOrd="0" parTransId="{095F14D5-34D4-4453-B490-0D342A469740}" sibTransId="{34BF5D0C-C963-4D1C-BD01-5149556DB6B3}"/>
    <dgm:cxn modelId="{7CB3595B-4D9B-43FD-9EB9-7D18E0C3F184}" type="presOf" srcId="{08F87494-0BF2-4AEB-8C8E-EE270B5AC240}" destId="{5E6A2DBB-2786-4539-A3EF-4F47627A7699}" srcOrd="0" destOrd="7" presId="urn:microsoft.com/office/officeart/2005/8/layout/hList1"/>
    <dgm:cxn modelId="{BB9E5C86-72E7-467F-98C2-CEB5F6580B37}" type="presOf" srcId="{5D482525-A84B-40CE-81E0-85EF493378EC}" destId="{CAC6647F-A891-4F43-A036-DC4EF66A2CE3}" srcOrd="0" destOrd="9" presId="urn:microsoft.com/office/officeart/2005/8/layout/hList1"/>
    <dgm:cxn modelId="{63A66500-2F26-448F-9205-775FC07A326D}" srcId="{16A4852B-771F-4AD0-96AC-F461B4F85FB1}" destId="{ED5375A7-AEAF-4357-AD15-B77CF3462C3C}" srcOrd="4" destOrd="0" parTransId="{1637E4FE-6C37-457C-AF46-C1FFDC5CBBEF}" sibTransId="{0ED03268-85D4-4793-8D04-0F611AAA3578}"/>
    <dgm:cxn modelId="{228B9F08-14D5-4E8B-9FA9-5D35822E9A32}" type="presOf" srcId="{94766212-B48E-4D70-908F-4A3D332A9E29}" destId="{5E6A2DBB-2786-4539-A3EF-4F47627A7699}" srcOrd="0" destOrd="3" presId="urn:microsoft.com/office/officeart/2005/8/layout/hList1"/>
    <dgm:cxn modelId="{BC24D3E2-FC70-4B90-9D12-DDE848178476}" srcId="{D9440432-182A-414C-911E-99CD9A9100A0}" destId="{52A87FB1-B667-469F-B72A-0D87D189D805}" srcOrd="1" destOrd="0" parTransId="{F2B7F4E1-7E47-4492-9EFF-41855AD6AC3E}" sibTransId="{F8E26760-69E0-4781-A0D5-9FD20A47877C}"/>
    <dgm:cxn modelId="{40911C33-FD6C-46DF-98B5-290855273819}" srcId="{16A4852B-771F-4AD0-96AC-F461B4F85FB1}" destId="{50F980F9-16BF-4A1B-83EB-63555E19BFDB}" srcOrd="1" destOrd="0" parTransId="{A09F4357-8959-404C-BF81-FAE2167A74F3}" sibTransId="{BD5E745F-BB86-40DC-8455-C42D1C22A200}"/>
    <dgm:cxn modelId="{0702C89A-0BFE-4508-AFC0-DAAEF8C02BAC}" type="presOf" srcId="{B38A9285-5AF4-49A5-AB37-38965B6B9733}" destId="{CAC6647F-A891-4F43-A036-DC4EF66A2CE3}" srcOrd="0" destOrd="0" presId="urn:microsoft.com/office/officeart/2005/8/layout/hList1"/>
    <dgm:cxn modelId="{DB83BE72-F167-40DB-ACF5-D68337CE1E22}" srcId="{16A4852B-771F-4AD0-96AC-F461B4F85FB1}" destId="{8D8F6E6D-EBA3-4260-AD09-A8507A0564EC}" srcOrd="0" destOrd="0" parTransId="{AE2BD480-094A-4777-90AD-02A0CC024C37}" sibTransId="{FE37E922-12EB-4789-9964-A8D7EBB75E7F}"/>
    <dgm:cxn modelId="{EF1DEAD3-2BC1-4D58-AE7C-0375544A00F6}" type="presOf" srcId="{25F94D07-19FE-4971-BCB9-CD115C47B862}" destId="{CAC6647F-A891-4F43-A036-DC4EF66A2CE3}" srcOrd="0" destOrd="8" presId="urn:microsoft.com/office/officeart/2005/8/layout/hList1"/>
    <dgm:cxn modelId="{66A6F375-0815-4C72-9599-7620BBFCE061}" type="presOf" srcId="{31555FBA-BF14-4CAA-9255-DCAFFFCE42FB}" destId="{081DB638-68F4-4981-82F8-7A52948400E6}" srcOrd="0" destOrd="2" presId="urn:microsoft.com/office/officeart/2005/8/layout/hList1"/>
    <dgm:cxn modelId="{C1C4E40B-F296-450F-9C1A-C0E09F3CF35B}" srcId="{16A4852B-771F-4AD0-96AC-F461B4F85FB1}" destId="{062693C3-FB75-47E0-B1C5-F9A98F9B212C}" srcOrd="5" destOrd="0" parTransId="{C339594C-FB58-43A7-BCBC-3E840A9D957F}" sibTransId="{9BFF54C7-B252-471C-92F1-FCE2B0A59CAC}"/>
    <dgm:cxn modelId="{B8BB315D-949A-4E4F-ABBA-FF68A1A3F2C6}" type="presOf" srcId="{062693C3-FB75-47E0-B1C5-F9A98F9B212C}" destId="{5E6A2DBB-2786-4539-A3EF-4F47627A7699}" srcOrd="0" destOrd="5" presId="urn:microsoft.com/office/officeart/2005/8/layout/hList1"/>
    <dgm:cxn modelId="{1B0296E4-E687-472F-A890-CA44A346A995}" type="presOf" srcId="{686BAD9E-1CD2-4C3A-AE22-9A805C0D8D43}" destId="{081DB638-68F4-4981-82F8-7A52948400E6}" srcOrd="0" destOrd="1" presId="urn:microsoft.com/office/officeart/2005/8/layout/hList1"/>
    <dgm:cxn modelId="{A4DB79C0-D8F6-4258-AA26-EEB5990AC917}" srcId="{22CEE74C-CBCA-4931-92BE-D32E7E6F16D4}" destId="{CCE0BE4A-0C41-4CD7-A76C-431D83460843}" srcOrd="5" destOrd="0" parTransId="{FBE0CF80-8380-4FA0-ABDF-B0E1265FCF2A}" sibTransId="{658CCA6F-A63C-4FCA-8C09-F75A3676795C}"/>
    <dgm:cxn modelId="{F8B595C3-F551-4CCE-9E35-575183673A04}" type="presOf" srcId="{FC19BDF7-0ADF-4F46-9F41-241FB1F5265A}" destId="{5E6A2DBB-2786-4539-A3EF-4F47627A7699}" srcOrd="0" destOrd="6" presId="urn:microsoft.com/office/officeart/2005/8/layout/hList1"/>
    <dgm:cxn modelId="{5ECDE1F9-3ECD-4668-B70F-520C7782BAC3}" srcId="{16A4852B-771F-4AD0-96AC-F461B4F85FB1}" destId="{FABE7589-195F-47B5-8180-261DA3407063}" srcOrd="8" destOrd="0" parTransId="{C6C9E2E5-D2B7-4EC6-A848-2E678F1BA2DE}" sibTransId="{0E0572F9-5F13-48E1-B213-735F460CAAC0}"/>
    <dgm:cxn modelId="{8E3DA538-6B70-44BF-94EE-73BE0022EAC9}" type="presOf" srcId="{FABE7589-195F-47B5-8180-261DA3407063}" destId="{5E6A2DBB-2786-4539-A3EF-4F47627A7699}" srcOrd="0" destOrd="8" presId="urn:microsoft.com/office/officeart/2005/8/layout/hList1"/>
    <dgm:cxn modelId="{7A7B42F7-0327-425C-969D-14D9EBE602F4}" type="presOf" srcId="{AF9A0C05-1829-4C99-BFA3-FBB5F76E0C80}" destId="{5E6A2DBB-2786-4539-A3EF-4F47627A7699}" srcOrd="0" destOrd="9" presId="urn:microsoft.com/office/officeart/2005/8/layout/hList1"/>
    <dgm:cxn modelId="{B46F4581-DF54-475A-8DDA-0A75D594DD7D}" type="presOf" srcId="{F6C43E7B-02DB-469A-8878-701792A5DE5D}" destId="{CAC6647F-A891-4F43-A036-DC4EF66A2CE3}" srcOrd="0" destOrd="2" presId="urn:microsoft.com/office/officeart/2005/8/layout/hList1"/>
    <dgm:cxn modelId="{0758A6EF-94EC-4337-BC61-79E43F906906}" srcId="{D9440432-182A-414C-911E-99CD9A9100A0}" destId="{F6C43E7B-02DB-469A-8878-701792A5DE5D}" srcOrd="2" destOrd="0" parTransId="{BF051E92-6B7A-4833-8802-EA28C3AC3604}" sibTransId="{51127E58-605A-40E9-927A-3C328F7372A2}"/>
    <dgm:cxn modelId="{D893C1C8-7AD4-4A5C-8626-FE9B8C3984E6}" srcId="{08D565D0-6CC1-4FCB-96F8-5525C8EB94C6}" destId="{22CEE74C-CBCA-4931-92BE-D32E7E6F16D4}" srcOrd="2" destOrd="0" parTransId="{2EF993BA-7F38-4A9C-8424-4F05DDA3A67F}" sibTransId="{10A147C7-9703-4760-B138-8C794C7077C5}"/>
    <dgm:cxn modelId="{EA069889-156D-4012-8F59-ECCBC77A18CA}" type="presOf" srcId="{D9440432-182A-414C-911E-99CD9A9100A0}" destId="{B77038DB-9BF3-4532-8ECA-24FE5467A536}" srcOrd="0" destOrd="0" presId="urn:microsoft.com/office/officeart/2005/8/layout/hList1"/>
    <dgm:cxn modelId="{A67531E1-17B8-4AD6-8564-716915906003}" srcId="{D9440432-182A-414C-911E-99CD9A9100A0}" destId="{486F0DDD-FB6C-4DD3-B831-DFF63CC73031}" srcOrd="4" destOrd="0" parTransId="{85E6F792-3ACC-4716-A70A-FEF42DC46E93}" sibTransId="{80AD94EA-B7FB-4D98-8A9E-BB9BC531BF0E}"/>
    <dgm:cxn modelId="{9DCA26BA-8827-47A9-8F84-72CC2A063E6C}" srcId="{16A4852B-771F-4AD0-96AC-F461B4F85FB1}" destId="{08F87494-0BF2-4AEB-8C8E-EE270B5AC240}" srcOrd="7" destOrd="0" parTransId="{BFAB47DD-B976-4EA3-A7B0-97EC03F82E2D}" sibTransId="{2D022627-0D54-4742-8E4E-EA0C062610DC}"/>
    <dgm:cxn modelId="{6D4C0D15-DE0A-4D5B-A2C4-04B664DA99E4}" type="presOf" srcId="{16A4852B-771F-4AD0-96AC-F461B4F85FB1}" destId="{2D9EC329-495D-495F-8D83-79836B3845A3}" srcOrd="0" destOrd="0" presId="urn:microsoft.com/office/officeart/2005/8/layout/hList1"/>
    <dgm:cxn modelId="{3B3FF09D-B1FF-482A-B5FF-9C1E6DF3BAA1}" srcId="{08D565D0-6CC1-4FCB-96F8-5525C8EB94C6}" destId="{16A4852B-771F-4AD0-96AC-F461B4F85FB1}" srcOrd="1" destOrd="0" parTransId="{129C7E30-EA48-429E-914D-8234E69C942B}" sibTransId="{5A3EDD83-CDCB-48D7-A575-D40483FCAFF4}"/>
    <dgm:cxn modelId="{354E2710-FC80-43B8-A16F-9F71D36D01BE}" srcId="{D9440432-182A-414C-911E-99CD9A9100A0}" destId="{B38A9285-5AF4-49A5-AB37-38965B6B9733}" srcOrd="0" destOrd="0" parTransId="{56088285-0B07-4C90-B418-6F7DB332423C}" sibTransId="{C90E9D3D-72B8-4369-B51D-80F6F607309A}"/>
    <dgm:cxn modelId="{3F2E41BF-CD1B-4A0C-AE2F-40F289A99C71}" type="presOf" srcId="{CCE7061D-19A5-48D1-8883-63656275C0F7}" destId="{5E6A2DBB-2786-4539-A3EF-4F47627A7699}" srcOrd="0" destOrd="2" presId="urn:microsoft.com/office/officeart/2005/8/layout/hList1"/>
    <dgm:cxn modelId="{936916BC-10B1-498A-B35F-EEDEEDCB80F5}" type="presOf" srcId="{C17BCD8D-BC7A-49F4-87FC-B853BE5F0FDF}" destId="{081DB638-68F4-4981-82F8-7A52948400E6}" srcOrd="0" destOrd="4" presId="urn:microsoft.com/office/officeart/2005/8/layout/hList1"/>
    <dgm:cxn modelId="{6036C877-8E64-4A73-A0E0-8BF431CA8E68}" srcId="{22CEE74C-CBCA-4931-92BE-D32E7E6F16D4}" destId="{31555FBA-BF14-4CAA-9255-DCAFFFCE42FB}" srcOrd="2" destOrd="0" parTransId="{1481CEDD-30A1-4894-A1F3-A9B59EF46AB2}" sibTransId="{9C7E65F5-16D7-4AB8-ADE1-08237D65B499}"/>
    <dgm:cxn modelId="{CEF238DB-A1F6-45A2-BA6A-D18D6F58A551}" type="presOf" srcId="{0B9C0495-25A0-49F4-AE0F-AC71D768996A}" destId="{CAC6647F-A891-4F43-A036-DC4EF66A2CE3}" srcOrd="0" destOrd="6" presId="urn:microsoft.com/office/officeart/2005/8/layout/hList1"/>
    <dgm:cxn modelId="{A30074DE-3A5C-422C-90F1-433A1E29991B}" srcId="{08D565D0-6CC1-4FCB-96F8-5525C8EB94C6}" destId="{D9440432-182A-414C-911E-99CD9A9100A0}" srcOrd="0" destOrd="0" parTransId="{AF29C381-669D-4FD4-B2A0-507C01197B7E}" sibTransId="{ADBEA529-C9BB-45D9-BBE2-EA2AEA65DCCE}"/>
    <dgm:cxn modelId="{F2FCD2D6-DE30-4D6B-9DAA-DFA6E0FA4313}" type="presOf" srcId="{8D8F6E6D-EBA3-4260-AD09-A8507A0564EC}" destId="{5E6A2DBB-2786-4539-A3EF-4F47627A7699}" srcOrd="0" destOrd="0" presId="urn:microsoft.com/office/officeart/2005/8/layout/hList1"/>
    <dgm:cxn modelId="{2CB9A53E-4E88-4B0A-9CCB-0679F7BE4D5A}" type="presOf" srcId="{ED5375A7-AEAF-4357-AD15-B77CF3462C3C}" destId="{5E6A2DBB-2786-4539-A3EF-4F47627A7699}" srcOrd="0" destOrd="4" presId="urn:microsoft.com/office/officeart/2005/8/layout/hList1"/>
    <dgm:cxn modelId="{2FBC75F0-8E08-4C32-A76D-21C211E8195E}" type="presOf" srcId="{05DC6EB1-A7F2-4C79-8453-0363DD9A902D}" destId="{CAC6647F-A891-4F43-A036-DC4EF66A2CE3}" srcOrd="0" destOrd="3" presId="urn:microsoft.com/office/officeart/2005/8/layout/hList1"/>
    <dgm:cxn modelId="{B67F8D99-DE76-4856-A738-7D35001F6BBE}" type="presOf" srcId="{52A87FB1-B667-469F-B72A-0D87D189D805}" destId="{CAC6647F-A891-4F43-A036-DC4EF66A2CE3}" srcOrd="0" destOrd="1" presId="urn:microsoft.com/office/officeart/2005/8/layout/hList1"/>
    <dgm:cxn modelId="{7A3D2BA5-9756-4909-B14E-37D0E8201458}" srcId="{D9440432-182A-414C-911E-99CD9A9100A0}" destId="{05DC6EB1-A7F2-4C79-8453-0363DD9A902D}" srcOrd="3" destOrd="0" parTransId="{6592585B-0478-49D2-8B8E-D4A14DBC83D5}" sibTransId="{9DD4198E-267F-4CFE-A877-59516522275E}"/>
    <dgm:cxn modelId="{16EC65B2-0D89-4C28-A223-D56E3067D8B8}" type="presOf" srcId="{FD43553B-711F-457D-B95E-F4FDEEB7AA7E}" destId="{081DB638-68F4-4981-82F8-7A52948400E6}" srcOrd="0" destOrd="3" presId="urn:microsoft.com/office/officeart/2005/8/layout/hList1"/>
    <dgm:cxn modelId="{E61CB737-95D4-4833-86F9-AD6E48282DAB}" type="presOf" srcId="{AEF5546C-B249-4611-91CA-1F493362299F}" destId="{CAC6647F-A891-4F43-A036-DC4EF66A2CE3}" srcOrd="0" destOrd="7" presId="urn:microsoft.com/office/officeart/2005/8/layout/hList1"/>
    <dgm:cxn modelId="{3AF5F760-F449-49D8-A38F-690A92134528}" type="presOf" srcId="{EA7DA767-531A-4BC3-9E01-F67447246357}" destId="{CAC6647F-A891-4F43-A036-DC4EF66A2CE3}" srcOrd="0" destOrd="5" presId="urn:microsoft.com/office/officeart/2005/8/layout/hList1"/>
    <dgm:cxn modelId="{C2C057AB-5577-4A1B-BC70-E9F478F1BC88}" srcId="{D9440432-182A-414C-911E-99CD9A9100A0}" destId="{AEF5546C-B249-4611-91CA-1F493362299F}" srcOrd="7" destOrd="0" parTransId="{36C584A1-17BC-428B-B806-35B12C9AF10A}" sibTransId="{7620929A-1665-4D75-BBCC-0FF90942B4E4}"/>
    <dgm:cxn modelId="{8133F3D5-C4A4-4C17-8E9A-3BF5EEE7358D}" type="presOf" srcId="{CCE0BE4A-0C41-4CD7-A76C-431D83460843}" destId="{081DB638-68F4-4981-82F8-7A52948400E6}" srcOrd="0" destOrd="5" presId="urn:microsoft.com/office/officeart/2005/8/layout/hList1"/>
    <dgm:cxn modelId="{1F311837-1A31-4336-A9A3-D9B442C4C272}" srcId="{16A4852B-771F-4AD0-96AC-F461B4F85FB1}" destId="{94766212-B48E-4D70-908F-4A3D332A9E29}" srcOrd="3" destOrd="0" parTransId="{54F59182-F9AA-48D4-AE87-885B22586710}" sibTransId="{D69DB42A-19AA-4DEE-8AA0-C885BCFD3576}"/>
    <dgm:cxn modelId="{AC2E444D-0CE8-43C0-BF07-27CCCA795B02}" srcId="{16A4852B-771F-4AD0-96AC-F461B4F85FB1}" destId="{AF9A0C05-1829-4C99-BFA3-FBB5F76E0C80}" srcOrd="9" destOrd="0" parTransId="{48C502AB-E538-4785-B501-74475DC0B79E}" sibTransId="{71A826DD-EB9E-4297-B953-6FEE6DB1F852}"/>
    <dgm:cxn modelId="{C3A3FDEC-C50C-4AF0-8469-178FAC452102}" srcId="{D9440432-182A-414C-911E-99CD9A9100A0}" destId="{5D482525-A84B-40CE-81E0-85EF493378EC}" srcOrd="9" destOrd="0" parTransId="{745F4D86-A6A5-4B4E-89F9-2B11D30E6C43}" sibTransId="{D122209B-0554-421E-A11E-0F7F62BECCE7}"/>
    <dgm:cxn modelId="{912396D3-4D7A-44E0-9A38-340F8FBFFF13}" type="presOf" srcId="{22CEE74C-CBCA-4931-92BE-D32E7E6F16D4}" destId="{F6025BD6-8428-4029-AF81-DB87829DC90A}" srcOrd="0" destOrd="0" presId="urn:microsoft.com/office/officeart/2005/8/layout/hList1"/>
    <dgm:cxn modelId="{7BC642D1-DF3F-4F92-9E95-31CC4CCC55DE}" srcId="{D9440432-182A-414C-911E-99CD9A9100A0}" destId="{EA7DA767-531A-4BC3-9E01-F67447246357}" srcOrd="5" destOrd="0" parTransId="{6FE31A98-A23E-42B2-A61A-150B5A73FDA6}" sibTransId="{1F7A04A5-9924-42E5-AA89-48D205F4648B}"/>
    <dgm:cxn modelId="{1C1F2F50-5776-4FC2-BCE0-199D98492325}" srcId="{22CEE74C-CBCA-4931-92BE-D32E7E6F16D4}" destId="{C17BCD8D-BC7A-49F4-87FC-B853BE5F0FDF}" srcOrd="4" destOrd="0" parTransId="{18F37867-6AAB-4C4E-9DA2-8BF7AC5A671E}" sibTransId="{F9F31648-BD49-4F22-9FFD-EDE265567A0E}"/>
    <dgm:cxn modelId="{37D29CFA-A3BE-4B2D-B8B1-52C99D3F8D9D}" srcId="{22CEE74C-CBCA-4931-92BE-D32E7E6F16D4}" destId="{0CE5A84C-F582-40B3-9178-42CA3C7706EE}" srcOrd="6" destOrd="0" parTransId="{86C76215-9482-4A86-803B-6A29B723B4CD}" sibTransId="{29CD12E1-2834-439C-80EE-AF9478A938A1}"/>
    <dgm:cxn modelId="{A0216E4D-18F5-4D96-83FE-70A5E8F06334}" srcId="{22CEE74C-CBCA-4931-92BE-D32E7E6F16D4}" destId="{686BAD9E-1CD2-4C3A-AE22-9A805C0D8D43}" srcOrd="1" destOrd="0" parTransId="{A7684919-9810-4F6B-9DB7-1696B7851631}" sibTransId="{A35FAC21-354C-44F7-8583-2308E990F9AD}"/>
    <dgm:cxn modelId="{301694D9-A344-45CC-83F5-9B4C35E49A3F}" type="presOf" srcId="{486F0DDD-FB6C-4DD3-B831-DFF63CC73031}" destId="{CAC6647F-A891-4F43-A036-DC4EF66A2CE3}" srcOrd="0" destOrd="4" presId="urn:microsoft.com/office/officeart/2005/8/layout/hList1"/>
    <dgm:cxn modelId="{AF95D68D-6022-4811-AC93-962B019E1130}" type="presOf" srcId="{3DDD0973-F06B-4288-9440-49EB81121AA1}" destId="{081DB638-68F4-4981-82F8-7A52948400E6}" srcOrd="0" destOrd="0" presId="urn:microsoft.com/office/officeart/2005/8/layout/hList1"/>
    <dgm:cxn modelId="{06F4613F-E978-4D50-AC48-8D4E89346A1C}" type="presOf" srcId="{08D565D0-6CC1-4FCB-96F8-5525C8EB94C6}" destId="{FFF2ECD0-599C-41A9-8408-971CE0F7A8EB}" srcOrd="0" destOrd="0" presId="urn:microsoft.com/office/officeart/2005/8/layout/hList1"/>
    <dgm:cxn modelId="{9177A6CA-AEF5-499F-A95E-3F4AD809B731}" type="presOf" srcId="{50F980F9-16BF-4A1B-83EB-63555E19BFDB}" destId="{5E6A2DBB-2786-4539-A3EF-4F47627A7699}" srcOrd="0" destOrd="1" presId="urn:microsoft.com/office/officeart/2005/8/layout/hList1"/>
    <dgm:cxn modelId="{205EC711-85B1-4D16-9096-EDFBC80DA6FE}" srcId="{16A4852B-771F-4AD0-96AC-F461B4F85FB1}" destId="{CCE7061D-19A5-48D1-8883-63656275C0F7}" srcOrd="2" destOrd="0" parTransId="{3195504B-E2F7-41E3-A6E7-9067C41DFB26}" sibTransId="{76E1B571-5903-4DC4-8676-001A0A077012}"/>
    <dgm:cxn modelId="{128DDD1B-DD48-48C4-84D8-E8ACEF32EC05}" type="presOf" srcId="{0CE5A84C-F582-40B3-9178-42CA3C7706EE}" destId="{081DB638-68F4-4981-82F8-7A52948400E6}" srcOrd="0" destOrd="6" presId="urn:microsoft.com/office/officeart/2005/8/layout/hList1"/>
    <dgm:cxn modelId="{57F0B16B-9F3A-46E8-B407-210AFBF7A68D}" srcId="{D9440432-182A-414C-911E-99CD9A9100A0}" destId="{25F94D07-19FE-4971-BCB9-CD115C47B862}" srcOrd="8" destOrd="0" parTransId="{E84756FA-49EF-4335-B61F-25BEEDA6C080}" sibTransId="{AB06F9EA-25B2-47DD-94E2-A4B384585CE9}"/>
    <dgm:cxn modelId="{A3F9F9B0-AE56-4787-9DAA-962664909FED}" srcId="{22CEE74C-CBCA-4931-92BE-D32E7E6F16D4}" destId="{FD43553B-711F-457D-B95E-F4FDEEB7AA7E}" srcOrd="3" destOrd="0" parTransId="{EE697E3F-DDAA-4624-B7EC-FFB9AB359AB8}" sibTransId="{BDDC16FE-C69B-4996-A50D-84A8B0E72AF6}"/>
    <dgm:cxn modelId="{B1382AB7-ACA7-4E28-88F2-3FD5CE429532}" srcId="{22CEE74C-CBCA-4931-92BE-D32E7E6F16D4}" destId="{3DDD0973-F06B-4288-9440-49EB81121AA1}" srcOrd="0" destOrd="0" parTransId="{3B4FDC83-40B3-4BEE-866E-AB0DD4189AB0}" sibTransId="{1A825197-CBA1-479E-A187-B826B9E345EA}"/>
    <dgm:cxn modelId="{874D3CC4-D025-4D64-B346-C3DB11AFA8FE}" type="presParOf" srcId="{FFF2ECD0-599C-41A9-8408-971CE0F7A8EB}" destId="{7886DE26-7185-4FB0-AA87-B9B0BAFFCC8C}" srcOrd="0" destOrd="0" presId="urn:microsoft.com/office/officeart/2005/8/layout/hList1"/>
    <dgm:cxn modelId="{F44F1B18-C500-49A5-82BC-70E702631DBD}" type="presParOf" srcId="{7886DE26-7185-4FB0-AA87-B9B0BAFFCC8C}" destId="{B77038DB-9BF3-4532-8ECA-24FE5467A536}" srcOrd="0" destOrd="0" presId="urn:microsoft.com/office/officeart/2005/8/layout/hList1"/>
    <dgm:cxn modelId="{DF19B7A2-1A21-4E6C-97AF-A2B075528E18}" type="presParOf" srcId="{7886DE26-7185-4FB0-AA87-B9B0BAFFCC8C}" destId="{CAC6647F-A891-4F43-A036-DC4EF66A2CE3}" srcOrd="1" destOrd="0" presId="urn:microsoft.com/office/officeart/2005/8/layout/hList1"/>
    <dgm:cxn modelId="{ED2ADC86-7A71-45CE-98C1-C4D3881D9C52}" type="presParOf" srcId="{FFF2ECD0-599C-41A9-8408-971CE0F7A8EB}" destId="{EDE8ED20-2E65-47FF-A807-29E0F4AD4BE5}" srcOrd="1" destOrd="0" presId="urn:microsoft.com/office/officeart/2005/8/layout/hList1"/>
    <dgm:cxn modelId="{A8E980DD-0A48-4168-8D28-0B78C7564409}" type="presParOf" srcId="{FFF2ECD0-599C-41A9-8408-971CE0F7A8EB}" destId="{F9DEC395-0701-41B4-BDAD-F8E6290B1DF1}" srcOrd="2" destOrd="0" presId="urn:microsoft.com/office/officeart/2005/8/layout/hList1"/>
    <dgm:cxn modelId="{386C6D8E-E938-49C9-A30A-263777D1E824}" type="presParOf" srcId="{F9DEC395-0701-41B4-BDAD-F8E6290B1DF1}" destId="{2D9EC329-495D-495F-8D83-79836B3845A3}" srcOrd="0" destOrd="0" presId="urn:microsoft.com/office/officeart/2005/8/layout/hList1"/>
    <dgm:cxn modelId="{19C6F816-A528-4153-82FC-628274E0CB66}" type="presParOf" srcId="{F9DEC395-0701-41B4-BDAD-F8E6290B1DF1}" destId="{5E6A2DBB-2786-4539-A3EF-4F47627A7699}" srcOrd="1" destOrd="0" presId="urn:microsoft.com/office/officeart/2005/8/layout/hList1"/>
    <dgm:cxn modelId="{50B2F227-166F-41DE-89AC-C7B69038FACC}" type="presParOf" srcId="{FFF2ECD0-599C-41A9-8408-971CE0F7A8EB}" destId="{3F03E566-4611-4744-B916-0A3046D2D71D}" srcOrd="3" destOrd="0" presId="urn:microsoft.com/office/officeart/2005/8/layout/hList1"/>
    <dgm:cxn modelId="{C288B916-792E-4C8D-94E5-2D585229F764}" type="presParOf" srcId="{FFF2ECD0-599C-41A9-8408-971CE0F7A8EB}" destId="{721E5A3B-9F73-4CB5-8B6B-BF0DAD69061C}" srcOrd="4" destOrd="0" presId="urn:microsoft.com/office/officeart/2005/8/layout/hList1"/>
    <dgm:cxn modelId="{4823C019-823A-4364-8C42-CE7115C0B14C}" type="presParOf" srcId="{721E5A3B-9F73-4CB5-8B6B-BF0DAD69061C}" destId="{F6025BD6-8428-4029-AF81-DB87829DC90A}" srcOrd="0" destOrd="0" presId="urn:microsoft.com/office/officeart/2005/8/layout/hList1"/>
    <dgm:cxn modelId="{DA70CC65-2358-4B70-9B8A-A75FFE653E59}" type="presParOf" srcId="{721E5A3B-9F73-4CB5-8B6B-BF0DAD69061C}" destId="{081DB638-68F4-4981-82F8-7A52948400E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62D1E-A7BE-4553-B6F6-D7A60A82200D}">
      <dsp:nvSpPr>
        <dsp:cNvPr id="0" name=""/>
        <dsp:cNvSpPr/>
      </dsp:nvSpPr>
      <dsp:spPr>
        <a:xfrm rot="10800000">
          <a:off x="905009" y="3113"/>
          <a:ext cx="4720958" cy="1263378"/>
        </a:xfrm>
        <a:prstGeom prst="homePlat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115"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latin typeface="Glypha" panose="02000603000000000000" pitchFamily="2" charset="0"/>
            </a:rPr>
            <a:t>Air = 24%</a:t>
          </a:r>
          <a:endParaRPr lang="en-US" sz="4600" kern="1200" dirty="0">
            <a:latin typeface="Glypha" panose="02000603000000000000" pitchFamily="2" charset="0"/>
          </a:endParaRPr>
        </a:p>
      </dsp:txBody>
      <dsp:txXfrm rot="10800000">
        <a:off x="1220853" y="3113"/>
        <a:ext cx="4405114" cy="1263378"/>
      </dsp:txXfrm>
    </dsp:sp>
    <dsp:sp modelId="{525E7ECB-688B-484E-A10B-82BD3270D528}">
      <dsp:nvSpPr>
        <dsp:cNvPr id="0" name=""/>
        <dsp:cNvSpPr/>
      </dsp:nvSpPr>
      <dsp:spPr>
        <a:xfrm>
          <a:off x="572731" y="3113"/>
          <a:ext cx="1263378" cy="1263378"/>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1528E3-5544-46E5-96C5-F4454EF25150}">
      <dsp:nvSpPr>
        <dsp:cNvPr id="0" name=""/>
        <dsp:cNvSpPr/>
      </dsp:nvSpPr>
      <dsp:spPr>
        <a:xfrm rot="10800000">
          <a:off x="905009" y="1643619"/>
          <a:ext cx="4720958" cy="1263378"/>
        </a:xfrm>
        <a:prstGeom prst="homePlate">
          <a:avLst/>
        </a:prstGeom>
        <a:solidFill>
          <a:schemeClr val="accent5">
            <a:hueOff val="-1856331"/>
            <a:satOff val="546"/>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115"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latin typeface="Glypha" panose="02000603000000000000" pitchFamily="2" charset="0"/>
            </a:rPr>
            <a:t>Hotel = 63%</a:t>
          </a:r>
          <a:endParaRPr lang="en-US" sz="4600" kern="1200" dirty="0">
            <a:latin typeface="Glypha" panose="02000603000000000000" pitchFamily="2" charset="0"/>
          </a:endParaRPr>
        </a:p>
      </dsp:txBody>
      <dsp:txXfrm rot="10800000">
        <a:off x="1220853" y="1643619"/>
        <a:ext cx="4405114" cy="1263378"/>
      </dsp:txXfrm>
    </dsp:sp>
    <dsp:sp modelId="{823568D1-5E5A-42F7-B039-87FC8401F36B}">
      <dsp:nvSpPr>
        <dsp:cNvPr id="0" name=""/>
        <dsp:cNvSpPr/>
      </dsp:nvSpPr>
      <dsp:spPr>
        <a:xfrm>
          <a:off x="572731" y="1643619"/>
          <a:ext cx="1263378" cy="1263378"/>
        </a:xfrm>
        <a:prstGeom prst="ellipse">
          <a:avLst/>
        </a:prstGeom>
        <a:solidFill>
          <a:schemeClr val="accent5">
            <a:tint val="50000"/>
            <a:hueOff val="-2043141"/>
            <a:satOff val="468"/>
            <a:lumOff val="2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7F166D-293C-4CBC-841C-D5C8E90982D7}">
      <dsp:nvSpPr>
        <dsp:cNvPr id="0" name=""/>
        <dsp:cNvSpPr/>
      </dsp:nvSpPr>
      <dsp:spPr>
        <a:xfrm rot="10800000">
          <a:off x="946148" y="3284656"/>
          <a:ext cx="4720958" cy="1263378"/>
        </a:xfrm>
        <a:prstGeom prst="homePlate">
          <a:avLst/>
        </a:prstGeom>
        <a:solidFill>
          <a:schemeClr val="accent5">
            <a:hueOff val="-3712661"/>
            <a:satOff val="1091"/>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115" tIns="175260" rIns="327152" bIns="175260" numCol="1" spcCol="1270" anchor="ctr" anchorCtr="0">
          <a:noAutofit/>
        </a:bodyPr>
        <a:lstStyle/>
        <a:p>
          <a:pPr lvl="0" algn="ctr" defTabSz="2044700">
            <a:lnSpc>
              <a:spcPct val="90000"/>
            </a:lnSpc>
            <a:spcBef>
              <a:spcPct val="0"/>
            </a:spcBef>
            <a:spcAft>
              <a:spcPct val="35000"/>
            </a:spcAft>
          </a:pPr>
          <a:r>
            <a:rPr lang="en-US" sz="4600" kern="1200" dirty="0" smtClean="0">
              <a:latin typeface="Glypha" panose="02000603000000000000" pitchFamily="2" charset="0"/>
            </a:rPr>
            <a:t>Car = 37%</a:t>
          </a:r>
          <a:endParaRPr lang="en-US" sz="4600" kern="1200" dirty="0">
            <a:latin typeface="Glypha" panose="02000603000000000000" pitchFamily="2" charset="0"/>
          </a:endParaRPr>
        </a:p>
      </dsp:txBody>
      <dsp:txXfrm rot="10800000">
        <a:off x="1261992" y="3284656"/>
        <a:ext cx="4405114" cy="1263378"/>
      </dsp:txXfrm>
    </dsp:sp>
    <dsp:sp modelId="{B56ED569-ADF9-4AD0-8BC2-D1496971FDC7}">
      <dsp:nvSpPr>
        <dsp:cNvPr id="0" name=""/>
        <dsp:cNvSpPr/>
      </dsp:nvSpPr>
      <dsp:spPr>
        <a:xfrm>
          <a:off x="572731" y="3284126"/>
          <a:ext cx="1263378" cy="1263378"/>
        </a:xfrm>
        <a:prstGeom prst="ellipse">
          <a:avLst/>
        </a:prstGeom>
        <a:solidFill>
          <a:schemeClr val="accent5">
            <a:tint val="50000"/>
            <a:hueOff val="-4086282"/>
            <a:satOff val="937"/>
            <a:lumOff val="4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038DB-9BF3-4532-8ECA-24FE5467A536}">
      <dsp:nvSpPr>
        <dsp:cNvPr id="0" name=""/>
        <dsp:cNvSpPr/>
      </dsp:nvSpPr>
      <dsp:spPr>
        <a:xfrm>
          <a:off x="2557" y="104517"/>
          <a:ext cx="2493594" cy="518400"/>
        </a:xfrm>
        <a:prstGeom prst="rect">
          <a:avLst/>
        </a:prstGeom>
        <a:solidFill>
          <a:schemeClr val="accent2"/>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Glypha" panose="02000603000000000000" pitchFamily="2" charset="0"/>
            </a:rPr>
            <a:t>Savings</a:t>
          </a:r>
          <a:endParaRPr lang="en-US" sz="1800" b="1" kern="1200" dirty="0">
            <a:latin typeface="Glypha" panose="02000603000000000000" pitchFamily="2" charset="0"/>
          </a:endParaRPr>
        </a:p>
      </dsp:txBody>
      <dsp:txXfrm>
        <a:off x="2557" y="104517"/>
        <a:ext cx="2493594" cy="518400"/>
      </dsp:txXfrm>
    </dsp:sp>
    <dsp:sp modelId="{CAC6647F-A891-4F43-A036-DC4EF66A2CE3}">
      <dsp:nvSpPr>
        <dsp:cNvPr id="0" name=""/>
        <dsp:cNvSpPr/>
      </dsp:nvSpPr>
      <dsp:spPr>
        <a:xfrm>
          <a:off x="2557" y="632249"/>
          <a:ext cx="2493594" cy="3779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n>
                <a:prstDash val="solid"/>
              </a:ln>
              <a:solidFill>
                <a:srgbClr val="000000"/>
              </a:solidFill>
              <a:effectLst>
                <a:outerShdw blurRad="88000" dist="50800" dir="5040000" algn="tl">
                  <a:schemeClr val="accent4">
                    <a:tint val="80000"/>
                    <a:satMod val="250000"/>
                    <a:alpha val="45000"/>
                  </a:schemeClr>
                </a:outerShdw>
              </a:effectLst>
              <a:latin typeface="Glypha" panose="02000603000000000000" pitchFamily="2" charset="0"/>
            </a:rPr>
            <a:t>Leverage data</a:t>
          </a: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r>
            <a:rPr lang="en-US" sz="1800" kern="1200" dirty="0" smtClean="0">
              <a:ln>
                <a:prstDash val="solid"/>
              </a:ln>
              <a:solidFill>
                <a:srgbClr val="000000"/>
              </a:solidFill>
              <a:effectLst>
                <a:outerShdw blurRad="88000" dist="50800" dir="5040000" algn="tl">
                  <a:schemeClr val="accent4">
                    <a:tint val="80000"/>
                    <a:satMod val="250000"/>
                    <a:alpha val="45000"/>
                  </a:schemeClr>
                </a:outerShdw>
              </a:effectLst>
              <a:latin typeface="Glypha" panose="02000603000000000000" pitchFamily="2" charset="0"/>
            </a:rPr>
            <a:t>Volume commitments</a:t>
          </a: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r>
            <a:rPr lang="en-US" sz="1800" kern="1200" dirty="0" smtClean="0">
              <a:ln>
                <a:prstDash val="solid"/>
              </a:ln>
              <a:solidFill>
                <a:srgbClr val="000000"/>
              </a:solidFill>
              <a:effectLst>
                <a:outerShdw blurRad="88000" dist="50800" dir="5040000" algn="tl">
                  <a:schemeClr val="accent4">
                    <a:tint val="80000"/>
                    <a:satMod val="250000"/>
                    <a:alpha val="45000"/>
                  </a:schemeClr>
                </a:outerShdw>
              </a:effectLst>
              <a:latin typeface="Glypha" panose="02000603000000000000" pitchFamily="2" charset="0"/>
            </a:rPr>
            <a:t>Policy adherence</a:t>
          </a: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r>
            <a:rPr lang="en-US" sz="1800" kern="1200" dirty="0" smtClean="0">
              <a:ln>
                <a:prstDash val="solid"/>
              </a:ln>
              <a:solidFill>
                <a:srgbClr val="000000"/>
              </a:solidFill>
              <a:effectLst>
                <a:outerShdw blurRad="88000" dist="50800" dir="5040000" algn="tl">
                  <a:schemeClr val="accent4">
                    <a:tint val="80000"/>
                    <a:satMod val="250000"/>
                    <a:alpha val="45000"/>
                  </a:schemeClr>
                </a:outerShdw>
              </a:effectLst>
              <a:latin typeface="Glypha" panose="02000603000000000000" pitchFamily="2" charset="0"/>
            </a:rPr>
            <a:t>Obtain discounts</a:t>
          </a:r>
          <a:endParaRPr lang="en-US" sz="1800" kern="1200" dirty="0">
            <a:ln>
              <a:prstDash val="solid"/>
            </a:ln>
            <a:solidFill>
              <a:srgbClr val="000000"/>
            </a:solidFill>
            <a:effectLst>
              <a:outerShdw blurRad="88000" dist="50800" dir="5040000" algn="tl">
                <a:schemeClr val="accent4">
                  <a:tint val="80000"/>
                  <a:satMod val="250000"/>
                  <a:alpha val="45000"/>
                </a:schemeClr>
              </a:outerShdw>
            </a:effectLst>
            <a:latin typeface="Glypha" panose="02000603000000000000" pitchFamily="2" charset="0"/>
          </a:endParaRPr>
        </a:p>
      </dsp:txBody>
      <dsp:txXfrm>
        <a:off x="2557" y="632249"/>
        <a:ext cx="2493594" cy="3779864"/>
      </dsp:txXfrm>
    </dsp:sp>
    <dsp:sp modelId="{2D9EC329-495D-495F-8D83-79836B3845A3}">
      <dsp:nvSpPr>
        <dsp:cNvPr id="0" name=""/>
        <dsp:cNvSpPr/>
      </dsp:nvSpPr>
      <dsp:spPr>
        <a:xfrm>
          <a:off x="2845255" y="113849"/>
          <a:ext cx="2493594" cy="518400"/>
        </a:xfrm>
        <a:prstGeom prst="rect">
          <a:avLst/>
        </a:prstGeom>
        <a:solidFill>
          <a:schemeClr val="accent5"/>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Glypha" panose="02000603000000000000" pitchFamily="2" charset="0"/>
            </a:rPr>
            <a:t>Safety</a:t>
          </a:r>
          <a:endParaRPr lang="en-US" sz="1800" b="1" kern="1200" dirty="0">
            <a:latin typeface="Glypha" panose="02000603000000000000" pitchFamily="2" charset="0"/>
          </a:endParaRPr>
        </a:p>
      </dsp:txBody>
      <dsp:txXfrm>
        <a:off x="2845255" y="113849"/>
        <a:ext cx="2493594" cy="518400"/>
      </dsp:txXfrm>
    </dsp:sp>
    <dsp:sp modelId="{5E6A2DBB-2786-4539-A3EF-4F47627A7699}">
      <dsp:nvSpPr>
        <dsp:cNvPr id="0" name=""/>
        <dsp:cNvSpPr/>
      </dsp:nvSpPr>
      <dsp:spPr>
        <a:xfrm>
          <a:off x="2845255" y="632249"/>
          <a:ext cx="2493594" cy="3779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Glypha" panose="02000603000000000000" pitchFamily="2" charset="0"/>
            </a:rPr>
            <a:t>Duty of care</a:t>
          </a: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r>
            <a:rPr lang="en-US" sz="1800" kern="1200" dirty="0" smtClean="0">
              <a:latin typeface="Glypha" panose="02000603000000000000" pitchFamily="2" charset="0"/>
            </a:rPr>
            <a:t>Locate employees</a:t>
          </a: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r>
            <a:rPr lang="en-US" sz="1800" kern="1200" dirty="0" smtClean="0">
              <a:latin typeface="Glypha" panose="02000603000000000000" pitchFamily="2" charset="0"/>
            </a:rPr>
            <a:t>Employee safety</a:t>
          </a: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r>
            <a:rPr lang="en-US" sz="1800" kern="1200" dirty="0" smtClean="0">
              <a:latin typeface="Glypha" panose="02000603000000000000" pitchFamily="2" charset="0"/>
            </a:rPr>
            <a:t>Reduce potential liability</a:t>
          </a:r>
          <a:r>
            <a:rPr lang="en-US" sz="1800" kern="1200" dirty="0" smtClean="0"/>
            <a:t/>
          </a:r>
          <a:br>
            <a:rPr lang="en-US" sz="1800" kern="1200" dirty="0" smtClean="0"/>
          </a:br>
          <a:endParaRPr lang="en-US" sz="1800" kern="1200" dirty="0"/>
        </a:p>
      </dsp:txBody>
      <dsp:txXfrm>
        <a:off x="2845255" y="632249"/>
        <a:ext cx="2493594" cy="3779864"/>
      </dsp:txXfrm>
    </dsp:sp>
    <dsp:sp modelId="{F6025BD6-8428-4029-AF81-DB87829DC90A}">
      <dsp:nvSpPr>
        <dsp:cNvPr id="0" name=""/>
        <dsp:cNvSpPr/>
      </dsp:nvSpPr>
      <dsp:spPr>
        <a:xfrm>
          <a:off x="5687953" y="113849"/>
          <a:ext cx="249359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Glypha" panose="02000603000000000000" pitchFamily="2" charset="0"/>
            </a:rPr>
            <a:t>Service</a:t>
          </a:r>
          <a:endParaRPr lang="en-US" sz="1800" b="1" kern="1200" dirty="0">
            <a:latin typeface="Glypha" panose="02000603000000000000" pitchFamily="2" charset="0"/>
          </a:endParaRPr>
        </a:p>
      </dsp:txBody>
      <dsp:txXfrm>
        <a:off x="5687953" y="113849"/>
        <a:ext cx="2493594" cy="518400"/>
      </dsp:txXfrm>
    </dsp:sp>
    <dsp:sp modelId="{081DB638-68F4-4981-82F8-7A52948400E6}">
      <dsp:nvSpPr>
        <dsp:cNvPr id="0" name=""/>
        <dsp:cNvSpPr/>
      </dsp:nvSpPr>
      <dsp:spPr>
        <a:xfrm>
          <a:off x="5687953" y="632249"/>
          <a:ext cx="2493594" cy="3779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Glypha" panose="02000603000000000000" pitchFamily="2" charset="0"/>
            </a:rPr>
            <a:t>Traveller</a:t>
          </a:r>
          <a:r>
            <a:rPr lang="en-US" sz="1800" kern="1200" dirty="0" smtClean="0">
              <a:latin typeface="Glypha" panose="02000603000000000000" pitchFamily="2" charset="0"/>
            </a:rPr>
            <a:t> notifications</a:t>
          </a: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r>
            <a:rPr lang="en-US" sz="1800" kern="1200" dirty="0" smtClean="0">
              <a:latin typeface="Glypha" panose="02000603000000000000" pitchFamily="2" charset="0"/>
            </a:rPr>
            <a:t>Easy to book</a:t>
          </a: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endParaRPr lang="en-US" sz="1800" kern="1200" dirty="0">
            <a:latin typeface="Glypha" panose="02000603000000000000" pitchFamily="2" charset="0"/>
          </a:endParaRPr>
        </a:p>
        <a:p>
          <a:pPr marL="171450" lvl="1" indent="-171450" algn="l" defTabSz="800100">
            <a:lnSpc>
              <a:spcPct val="90000"/>
            </a:lnSpc>
            <a:spcBef>
              <a:spcPct val="0"/>
            </a:spcBef>
            <a:spcAft>
              <a:spcPct val="15000"/>
            </a:spcAft>
            <a:buChar char="••"/>
          </a:pPr>
          <a:r>
            <a:rPr lang="en-US" sz="1800" kern="1200" dirty="0" smtClean="0">
              <a:ln>
                <a:prstDash val="solid"/>
              </a:ln>
              <a:solidFill>
                <a:srgbClr val="000000"/>
              </a:solidFill>
              <a:effectLst>
                <a:outerShdw blurRad="88000" dist="50800" dir="5040000" algn="tl">
                  <a:schemeClr val="accent4">
                    <a:tint val="80000"/>
                    <a:satMod val="250000"/>
                    <a:alpha val="45000"/>
                  </a:schemeClr>
                </a:outerShdw>
              </a:effectLst>
              <a:latin typeface="Glypha" panose="02000603000000000000" pitchFamily="2" charset="0"/>
            </a:rPr>
            <a:t>Consolidate data through TMCs</a:t>
          </a:r>
          <a:endParaRPr lang="en-US" sz="1800" kern="1200" dirty="0">
            <a:latin typeface="Glypha" panose="02000603000000000000" pitchFamily="2" charset="0"/>
          </a:endParaRPr>
        </a:p>
      </dsp:txBody>
      <dsp:txXfrm>
        <a:off x="5687953" y="632249"/>
        <a:ext cx="2493594" cy="377986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2D4BB5-5B73-42CD-8431-DAD45FA7F0FF}" type="datetimeFigureOut">
              <a:rPr lang="en-GB" smtClean="0"/>
              <a:pPr/>
              <a:t>18/03/2016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7B1FC6-2957-4C0E-A352-992A57578888}" type="slidenum">
              <a:rPr lang="en-GB" smtClean="0"/>
              <a:pPr/>
              <a:t>‹#›</a:t>
            </a:fld>
            <a:endParaRPr lang="en-GB"/>
          </a:p>
        </p:txBody>
      </p:sp>
    </p:spTree>
    <p:extLst>
      <p:ext uri="{BB962C8B-B14F-4D97-AF65-F5344CB8AC3E}">
        <p14:creationId xmlns:p14="http://schemas.microsoft.com/office/powerpoint/2010/main" val="4101696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2D30D9-BCD9-4D25-8AEE-857160BDB72C}" type="datetimeFigureOut">
              <a:rPr lang="en-GB" smtClean="0"/>
              <a:pPr/>
              <a:t>18/03/2016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D73E8-D599-4E88-8ECB-B27F5D3AD597}" type="slidenum">
              <a:rPr lang="en-GB" smtClean="0"/>
              <a:pPr/>
              <a:t>‹#›</a:t>
            </a:fld>
            <a:endParaRPr lang="en-GB"/>
          </a:p>
        </p:txBody>
      </p:sp>
    </p:spTree>
    <p:extLst>
      <p:ext uri="{BB962C8B-B14F-4D97-AF65-F5344CB8AC3E}">
        <p14:creationId xmlns:p14="http://schemas.microsoft.com/office/powerpoint/2010/main" val="102332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100" i="1" dirty="0" smtClean="0">
              <a:solidFill>
                <a:schemeClr val="bg1"/>
              </a:solidFill>
            </a:endParaRPr>
          </a:p>
        </p:txBody>
      </p:sp>
      <p:sp>
        <p:nvSpPr>
          <p:cNvPr id="4" name="Slide Number Placeholder 3"/>
          <p:cNvSpPr>
            <a:spLocks noGrp="1"/>
          </p:cNvSpPr>
          <p:nvPr>
            <p:ph type="sldNum" sz="quarter" idx="10"/>
          </p:nvPr>
        </p:nvSpPr>
        <p:spPr/>
        <p:txBody>
          <a:bodyPr/>
          <a:lstStyle/>
          <a:p>
            <a:fld id="{65254FC4-9CE9-6449-96DF-727635FA00D7}" type="slidenum">
              <a:rPr lang="en-US" smtClean="0"/>
              <a:t>2</a:t>
            </a:fld>
            <a:endParaRPr lang="en-US"/>
          </a:p>
        </p:txBody>
      </p:sp>
    </p:spTree>
    <p:extLst>
      <p:ext uri="{BB962C8B-B14F-4D97-AF65-F5344CB8AC3E}">
        <p14:creationId xmlns:p14="http://schemas.microsoft.com/office/powerpoint/2010/main" val="58596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TMCs need to take a realistic</a:t>
            </a:r>
            <a:r>
              <a:rPr lang="en-GB" baseline="0" dirty="0" smtClean="0"/>
              <a:t> view on our current industry landscape!!!</a:t>
            </a:r>
          </a:p>
          <a:p>
            <a:endParaRPr lang="en-GB" baseline="0" dirty="0" smtClean="0"/>
          </a:p>
          <a:p>
            <a:r>
              <a:rPr lang="en-GB" dirty="0" smtClean="0"/>
              <a:t>If you owned a coffee shop</a:t>
            </a:r>
            <a:r>
              <a:rPr lang="en-GB" baseline="0" dirty="0" smtClean="0"/>
              <a:t> could you always say you sold the cheapest coffee?</a:t>
            </a:r>
          </a:p>
          <a:p>
            <a:r>
              <a:rPr lang="en-GB" baseline="0" dirty="0" smtClean="0"/>
              <a:t>There are outlets popping up on every corner from major companies to niche shops!</a:t>
            </a:r>
          </a:p>
          <a:p>
            <a:r>
              <a:rPr lang="en-GB" baseline="0" dirty="0" smtClean="0"/>
              <a:t>Loyalty cards try and force purchasing decisions</a:t>
            </a:r>
          </a:p>
          <a:p>
            <a:r>
              <a:rPr lang="en-GB" baseline="0" dirty="0" smtClean="0"/>
              <a:t>Coffee drinkers are targeted directly by chains</a:t>
            </a:r>
          </a:p>
          <a:p>
            <a:r>
              <a:rPr lang="en-GB" baseline="0" dirty="0" smtClean="0"/>
              <a:t>Binary branding drives people into a them vs us culture</a:t>
            </a:r>
          </a:p>
          <a:p>
            <a:r>
              <a:rPr lang="en-GB" dirty="0" smtClean="0"/>
              <a:t>There is immense choice</a:t>
            </a:r>
          </a:p>
          <a:p>
            <a:r>
              <a:rPr lang="en-GB" dirty="0" smtClean="0"/>
              <a:t>Coffee simply isn’t just plain old coffee</a:t>
            </a:r>
            <a:r>
              <a:rPr lang="en-GB" baseline="0" dirty="0" smtClean="0"/>
              <a:t> any more and travel certainly isn’t the same travel we knew from before!!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330F701-97FF-4F06-BBE5-D16E8200CB5A}" type="slidenum">
              <a:rPr lang="en-GB" smtClean="0"/>
              <a:t>12</a:t>
            </a:fld>
            <a:endParaRPr lang="en-GB"/>
          </a:p>
        </p:txBody>
      </p:sp>
    </p:spTree>
    <p:extLst>
      <p:ext uri="{BB962C8B-B14F-4D97-AF65-F5344CB8AC3E}">
        <p14:creationId xmlns:p14="http://schemas.microsoft.com/office/powerpoint/2010/main" val="392663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We all know the reasons why…</a:t>
            </a:r>
          </a:p>
          <a:p>
            <a:endParaRPr lang="en-GB" dirty="0" smtClean="0"/>
          </a:p>
          <a:p>
            <a:r>
              <a:rPr lang="en-GB" dirty="0" smtClean="0"/>
              <a:t>We’re in the middle of an established distribution war.  </a:t>
            </a:r>
          </a:p>
          <a:p>
            <a:r>
              <a:rPr lang="en-GB" dirty="0" smtClean="0"/>
              <a:t>GDS providers no longer hold all the content cards</a:t>
            </a:r>
          </a:p>
          <a:p>
            <a:r>
              <a:rPr lang="en-GB" dirty="0" smtClean="0"/>
              <a:t>Content</a:t>
            </a:r>
            <a:r>
              <a:rPr lang="en-GB" baseline="0" dirty="0" smtClean="0"/>
              <a:t> is massively fragmenting through ancillary services making shopping cumbersome across all key product areas</a:t>
            </a:r>
          </a:p>
          <a:p>
            <a:r>
              <a:rPr lang="en-GB" baseline="0" dirty="0" smtClean="0"/>
              <a:t>Increasingly blurred lines between corporate and leisure products</a:t>
            </a:r>
          </a:p>
          <a:p>
            <a:r>
              <a:rPr lang="en-GB" dirty="0" smtClean="0"/>
              <a:t>Hundreds of channels</a:t>
            </a:r>
          </a:p>
          <a:p>
            <a:r>
              <a:rPr lang="en-GB" dirty="0" smtClean="0"/>
              <a:t>Tens</a:t>
            </a:r>
            <a:r>
              <a:rPr lang="en-GB" baseline="0" dirty="0" smtClean="0"/>
              <a:t> of thousands of apps!!!!</a:t>
            </a:r>
          </a:p>
          <a:p>
            <a:endParaRPr lang="en-GB" baseline="0" dirty="0" smtClean="0"/>
          </a:p>
          <a:p>
            <a:r>
              <a:rPr lang="en-GB" baseline="0" dirty="0" smtClean="0"/>
              <a:t>We’re glad we acted when we did !!!</a:t>
            </a:r>
            <a:endParaRPr lang="en-GB" dirty="0"/>
          </a:p>
        </p:txBody>
      </p:sp>
      <p:sp>
        <p:nvSpPr>
          <p:cNvPr id="4" name="Slide Number Placeholder 3"/>
          <p:cNvSpPr>
            <a:spLocks noGrp="1"/>
          </p:cNvSpPr>
          <p:nvPr>
            <p:ph type="sldNum" sz="quarter" idx="10"/>
          </p:nvPr>
        </p:nvSpPr>
        <p:spPr/>
        <p:txBody>
          <a:bodyPr/>
          <a:lstStyle/>
          <a:p>
            <a:fld id="{7330F701-97FF-4F06-BBE5-D16E8200CB5A}" type="slidenum">
              <a:rPr lang="en-GB" smtClean="0"/>
              <a:t>13</a:t>
            </a:fld>
            <a:endParaRPr lang="en-GB"/>
          </a:p>
        </p:txBody>
      </p:sp>
    </p:spTree>
    <p:extLst>
      <p:ext uri="{BB962C8B-B14F-4D97-AF65-F5344CB8AC3E}">
        <p14:creationId xmlns:p14="http://schemas.microsoft.com/office/powerpoint/2010/main" val="3029397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Business</a:t>
            </a:r>
            <a:r>
              <a:rPr lang="en-GB" baseline="0" dirty="0" smtClean="0"/>
              <a:t> Travel Direct tool the decision that the answer wasn’t as simple as build or buy</a:t>
            </a:r>
          </a:p>
          <a:p>
            <a:endParaRPr lang="en-GB" baseline="0" dirty="0" smtClean="0"/>
          </a:p>
          <a:p>
            <a:r>
              <a:rPr lang="en-GB" baseline="0" dirty="0" smtClean="0"/>
              <a:t>We faced the dilemma that many other TMCs did to, if we simply built it ourselves how long would it take – with new content entrants coming into the market with increased frequency we’d still be building it now!!!!? Did we have the capability and who would ultimately end up footing the bill and would it drive us down a more retail based solution and commercials??!!</a:t>
            </a:r>
          </a:p>
          <a:p>
            <a:endParaRPr lang="en-GB" baseline="0" dirty="0" smtClean="0"/>
          </a:p>
          <a:p>
            <a:r>
              <a:rPr lang="en-GB" baseline="0" dirty="0" smtClean="0"/>
              <a:t>Could we find an off the shelf solution that did everything we needed – that was fit for purpose?</a:t>
            </a:r>
          </a:p>
          <a:p>
            <a:endParaRPr lang="en-GB" baseline="0" dirty="0" smtClean="0"/>
          </a:p>
          <a:p>
            <a:r>
              <a:rPr lang="en-GB" baseline="0" dirty="0" smtClean="0"/>
              <a:t>Ultimately neither option was right for us, we decided to partner with a progressive solutions provider, one who could give us a technology framework, filled with innovative solutions that we can use out of the box but also build, design and configure ourselves.   This allowed us to think beyond the booking and ensure our internal expertise was placed on matching the solutions design with our customers travel programme goals.</a:t>
            </a:r>
          </a:p>
          <a:p>
            <a:endParaRPr lang="en-GB" baseline="0" dirty="0" smtClean="0"/>
          </a:p>
          <a:p>
            <a:r>
              <a:rPr lang="en-GB" baseline="0" dirty="0" smtClean="0"/>
              <a:t>Other TMCs have taken different approaches to tackle this problem, this happened to be the right route for us as we absolutely wanted to future-proof our business and our customers needs for what is already here and most certainly what is to come!!</a:t>
            </a:r>
            <a:endParaRPr lang="en-GB" dirty="0"/>
          </a:p>
        </p:txBody>
      </p:sp>
      <p:sp>
        <p:nvSpPr>
          <p:cNvPr id="4" name="Slide Number Placeholder 3"/>
          <p:cNvSpPr>
            <a:spLocks noGrp="1"/>
          </p:cNvSpPr>
          <p:nvPr>
            <p:ph type="sldNum" sz="quarter" idx="10"/>
          </p:nvPr>
        </p:nvSpPr>
        <p:spPr/>
        <p:txBody>
          <a:bodyPr/>
          <a:lstStyle/>
          <a:p>
            <a:fld id="{7330F701-97FF-4F06-BBE5-D16E8200CB5A}" type="slidenum">
              <a:rPr lang="en-GB" smtClean="0"/>
              <a:t>14</a:t>
            </a:fld>
            <a:endParaRPr lang="en-GB"/>
          </a:p>
        </p:txBody>
      </p:sp>
    </p:spTree>
    <p:extLst>
      <p:ext uri="{BB962C8B-B14F-4D97-AF65-F5344CB8AC3E}">
        <p14:creationId xmlns:p14="http://schemas.microsoft.com/office/powerpoint/2010/main" val="24828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We started on a journey that led us to realise that collective identification and responsibility was key to reversing the spread of un-managed bookings and turn the un-managed back to managed again.  </a:t>
            </a:r>
            <a:endParaRPr lang="en-GB" dirty="0"/>
          </a:p>
        </p:txBody>
      </p:sp>
      <p:sp>
        <p:nvSpPr>
          <p:cNvPr id="4" name="Slide Number Placeholder 3"/>
          <p:cNvSpPr>
            <a:spLocks noGrp="1"/>
          </p:cNvSpPr>
          <p:nvPr>
            <p:ph type="sldNum" sz="quarter" idx="10"/>
          </p:nvPr>
        </p:nvSpPr>
        <p:spPr/>
        <p:txBody>
          <a:bodyPr/>
          <a:lstStyle/>
          <a:p>
            <a:fld id="{7330F701-97FF-4F06-BBE5-D16E8200CB5A}" type="slidenum">
              <a:rPr lang="en-GB" smtClean="0"/>
              <a:t>15</a:t>
            </a:fld>
            <a:endParaRPr lang="en-GB"/>
          </a:p>
        </p:txBody>
      </p:sp>
    </p:spTree>
    <p:extLst>
      <p:ext uri="{BB962C8B-B14F-4D97-AF65-F5344CB8AC3E}">
        <p14:creationId xmlns:p14="http://schemas.microsoft.com/office/powerpoint/2010/main" val="4220919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This has allowed us to create an evolving eco-system of fit-for-purpose,</a:t>
            </a:r>
            <a:r>
              <a:rPr lang="en-GB" baseline="0" dirty="0" smtClean="0"/>
              <a:t> future-proof solutions</a:t>
            </a:r>
          </a:p>
          <a:p>
            <a:endParaRPr lang="en-GB" baseline="0" dirty="0" smtClean="0"/>
          </a:p>
          <a:p>
            <a:r>
              <a:rPr lang="en-GB" baseline="0" dirty="0" smtClean="0"/>
              <a:t>As the technology continues to grow, we will grow with it – our ecosystem is being deployed at a measured rate, the speed of which will increase as more triplink and other connected partners join the Concur framework.</a:t>
            </a:r>
          </a:p>
          <a:p>
            <a:endParaRPr lang="en-GB" baseline="0" dirty="0" smtClean="0"/>
          </a:p>
          <a:p>
            <a:r>
              <a:rPr lang="en-GB" baseline="0" dirty="0" smtClean="0"/>
              <a:t>By utilising the key, interconnected solutions offered by Concur  (alongside other innovative Business Travel Direct technologies) we are able to go beyond the first step of taking un-managed bookings to the itinerary and utilise the frameworks and products to track the traveller, consolidate the data across all our mid to back office systems, aggregate 3</a:t>
            </a:r>
            <a:r>
              <a:rPr lang="en-GB" baseline="30000" dirty="0" smtClean="0"/>
              <a:t>rd</a:t>
            </a:r>
            <a:r>
              <a:rPr lang="en-GB" baseline="0" dirty="0" smtClean="0"/>
              <a:t> party data for benchmarking and provide more intuitive rate auditing capabilities.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Giving the ability for any booking to managed 24x7 by centralising the information even if it’s booked via an un-managed </a:t>
            </a:r>
            <a:r>
              <a:rPr lang="en-GB" baseline="0" dirty="0" err="1" smtClean="0"/>
              <a:t>chanel</a:t>
            </a:r>
            <a:r>
              <a:rPr lang="en-GB" baseline="0" dirty="0" smtClean="0"/>
              <a:t> is critical in our responsibilities to our customers</a:t>
            </a:r>
          </a:p>
          <a:p>
            <a:endParaRPr lang="en-GB" dirty="0"/>
          </a:p>
        </p:txBody>
      </p:sp>
      <p:sp>
        <p:nvSpPr>
          <p:cNvPr id="4" name="Slide Number Placeholder 3"/>
          <p:cNvSpPr>
            <a:spLocks noGrp="1"/>
          </p:cNvSpPr>
          <p:nvPr>
            <p:ph type="sldNum" sz="quarter" idx="10"/>
          </p:nvPr>
        </p:nvSpPr>
        <p:spPr/>
        <p:txBody>
          <a:bodyPr/>
          <a:lstStyle/>
          <a:p>
            <a:fld id="{7330F701-97FF-4F06-BBE5-D16E8200CB5A}" type="slidenum">
              <a:rPr lang="en-GB" smtClean="0"/>
              <a:t>16</a:t>
            </a:fld>
            <a:endParaRPr lang="en-GB"/>
          </a:p>
        </p:txBody>
      </p:sp>
    </p:spTree>
    <p:extLst>
      <p:ext uri="{BB962C8B-B14F-4D97-AF65-F5344CB8AC3E}">
        <p14:creationId xmlns:p14="http://schemas.microsoft.com/office/powerpoint/2010/main" val="287858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This is about evolution not revolution…</a:t>
            </a:r>
          </a:p>
          <a:p>
            <a:endParaRPr lang="en-GB" dirty="0" smtClean="0"/>
          </a:p>
          <a:p>
            <a:r>
              <a:rPr lang="en-GB" dirty="0" smtClean="0"/>
              <a:t>In short, we’re trying to ensure we make un-managed</a:t>
            </a:r>
            <a:r>
              <a:rPr lang="en-GB" baseline="0" dirty="0" smtClean="0"/>
              <a:t> travel, manageable again!</a:t>
            </a:r>
            <a:endParaRPr lang="en-GB" dirty="0"/>
          </a:p>
        </p:txBody>
      </p:sp>
      <p:sp>
        <p:nvSpPr>
          <p:cNvPr id="4" name="Slide Number Placeholder 3"/>
          <p:cNvSpPr>
            <a:spLocks noGrp="1"/>
          </p:cNvSpPr>
          <p:nvPr>
            <p:ph type="sldNum" sz="quarter" idx="10"/>
          </p:nvPr>
        </p:nvSpPr>
        <p:spPr/>
        <p:txBody>
          <a:bodyPr/>
          <a:lstStyle/>
          <a:p>
            <a:fld id="{7330F701-97FF-4F06-BBE5-D16E8200CB5A}" type="slidenum">
              <a:rPr lang="en-GB" smtClean="0"/>
              <a:t>17</a:t>
            </a:fld>
            <a:endParaRPr lang="en-GB"/>
          </a:p>
        </p:txBody>
      </p:sp>
    </p:spTree>
    <p:extLst>
      <p:ext uri="{BB962C8B-B14F-4D97-AF65-F5344CB8AC3E}">
        <p14:creationId xmlns:p14="http://schemas.microsoft.com/office/powerpoint/2010/main" val="10422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3</a:t>
            </a:fld>
            <a:endParaRPr lang="en-US"/>
          </a:p>
        </p:txBody>
      </p:sp>
    </p:spTree>
    <p:extLst>
      <p:ext uri="{BB962C8B-B14F-4D97-AF65-F5344CB8AC3E}">
        <p14:creationId xmlns:p14="http://schemas.microsoft.com/office/powerpoint/2010/main" val="57505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22561F01-224F-4670-9395-1B53D866B30D}" type="slidenum">
              <a:rPr lang="en-US" smtClean="0"/>
              <a:pPr/>
              <a:t>5</a:t>
            </a:fld>
            <a:endParaRPr lang="en-US" dirty="0"/>
          </a:p>
        </p:txBody>
      </p:sp>
    </p:spTree>
    <p:extLst>
      <p:ext uri="{BB962C8B-B14F-4D97-AF65-F5344CB8AC3E}">
        <p14:creationId xmlns:p14="http://schemas.microsoft.com/office/powerpoint/2010/main" val="507554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54FC4-9CE9-6449-96DF-727635FA00D7}" type="slidenum">
              <a:rPr lang="en-US" smtClean="0"/>
              <a:t>6</a:t>
            </a:fld>
            <a:endParaRPr lang="en-US"/>
          </a:p>
        </p:txBody>
      </p:sp>
    </p:spTree>
    <p:extLst>
      <p:ext uri="{BB962C8B-B14F-4D97-AF65-F5344CB8AC3E}">
        <p14:creationId xmlns:p14="http://schemas.microsoft.com/office/powerpoint/2010/main" val="376431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54FC4-9CE9-6449-96DF-727635FA00D7}" type="slidenum">
              <a:rPr lang="en-US" smtClean="0"/>
              <a:t>7</a:t>
            </a:fld>
            <a:endParaRPr lang="en-US"/>
          </a:p>
        </p:txBody>
      </p:sp>
    </p:spTree>
    <p:extLst>
      <p:ext uri="{BB962C8B-B14F-4D97-AF65-F5344CB8AC3E}">
        <p14:creationId xmlns:p14="http://schemas.microsoft.com/office/powerpoint/2010/main" val="297802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254FC4-9CE9-6449-96DF-727635FA00D7}" type="slidenum">
              <a:rPr lang="en-US" smtClean="0"/>
              <a:t>8</a:t>
            </a:fld>
            <a:endParaRPr lang="en-US"/>
          </a:p>
        </p:txBody>
      </p:sp>
    </p:spTree>
    <p:extLst>
      <p:ext uri="{BB962C8B-B14F-4D97-AF65-F5344CB8AC3E}">
        <p14:creationId xmlns:p14="http://schemas.microsoft.com/office/powerpoint/2010/main" val="33761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Leaka</a:t>
            </a:r>
            <a:r>
              <a:rPr lang="en-GB" baseline="0" dirty="0" smtClean="0"/>
              <a:t>ge happens within travel programmes today and has done for many years</a:t>
            </a:r>
          </a:p>
          <a:p>
            <a:r>
              <a:rPr lang="en-GB" baseline="0" dirty="0" smtClean="0"/>
              <a:t>When we called it leakage, we had sensible and non-emotive conversations about how to address it</a:t>
            </a:r>
          </a:p>
          <a:p>
            <a:r>
              <a:rPr lang="en-GB" baseline="0" dirty="0" smtClean="0"/>
              <a:t>When we call it open-bookings, it sends the wrong message</a:t>
            </a:r>
          </a:p>
          <a:p>
            <a:r>
              <a:rPr lang="en-GB" baseline="0" dirty="0" smtClean="0"/>
              <a:t>At Business Travel Direct we recognised the growing unease that our customers faced over un-managed bookings</a:t>
            </a:r>
          </a:p>
          <a:p>
            <a:r>
              <a:rPr lang="en-GB" baseline="0" dirty="0" smtClean="0"/>
              <a:t>We decided to tackle this situation head on and embarked on a journey of learning and investment over the last 2 years to create an ecosystem that could help our customers understand, manage and give insights into what was happening</a:t>
            </a:r>
          </a:p>
          <a:p>
            <a:endParaRPr lang="en-GB" baseline="0" dirty="0" smtClean="0"/>
          </a:p>
          <a:p>
            <a:r>
              <a:rPr lang="en-GB" baseline="0" dirty="0" smtClean="0"/>
              <a:t>BUT….</a:t>
            </a:r>
          </a:p>
        </p:txBody>
      </p:sp>
      <p:sp>
        <p:nvSpPr>
          <p:cNvPr id="4" name="Slide Number Placeholder 3"/>
          <p:cNvSpPr>
            <a:spLocks noGrp="1"/>
          </p:cNvSpPr>
          <p:nvPr>
            <p:ph type="sldNum" sz="quarter" idx="10"/>
          </p:nvPr>
        </p:nvSpPr>
        <p:spPr/>
        <p:txBody>
          <a:bodyPr/>
          <a:lstStyle/>
          <a:p>
            <a:fld id="{7330F701-97FF-4F06-BBE5-D16E8200CB5A}" type="slidenum">
              <a:rPr lang="en-GB" smtClean="0"/>
              <a:t>9</a:t>
            </a:fld>
            <a:endParaRPr lang="en-GB"/>
          </a:p>
        </p:txBody>
      </p:sp>
    </p:spTree>
    <p:extLst>
      <p:ext uri="{BB962C8B-B14F-4D97-AF65-F5344CB8AC3E}">
        <p14:creationId xmlns:p14="http://schemas.microsoft.com/office/powerpoint/2010/main" val="257470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We are not encouraging</a:t>
            </a:r>
            <a:r>
              <a:rPr lang="en-GB" baseline="0" dirty="0" smtClean="0"/>
              <a:t> people to press the anarchy button!!!</a:t>
            </a:r>
          </a:p>
          <a:p>
            <a:endParaRPr lang="en-GB" baseline="0" dirty="0" smtClean="0"/>
          </a:p>
          <a:p>
            <a:r>
              <a:rPr lang="en-GB" baseline="0" dirty="0" smtClean="0"/>
              <a:t>We don’t condone booking outside of the programme, the tools that we have deployed are not encouraging people to book off programme, they are assisting the corporations and buyers to identify, track and trend when it does!!</a:t>
            </a:r>
            <a:endParaRPr lang="en-GB" dirty="0"/>
          </a:p>
        </p:txBody>
      </p:sp>
      <p:sp>
        <p:nvSpPr>
          <p:cNvPr id="4" name="Slide Number Placeholder 3"/>
          <p:cNvSpPr>
            <a:spLocks noGrp="1"/>
          </p:cNvSpPr>
          <p:nvPr>
            <p:ph type="sldNum" sz="quarter" idx="10"/>
          </p:nvPr>
        </p:nvSpPr>
        <p:spPr/>
        <p:txBody>
          <a:bodyPr/>
          <a:lstStyle/>
          <a:p>
            <a:fld id="{7330F701-97FF-4F06-BBE5-D16E8200CB5A}" type="slidenum">
              <a:rPr lang="en-GB" smtClean="0"/>
              <a:t>10</a:t>
            </a:fld>
            <a:endParaRPr lang="en-GB"/>
          </a:p>
        </p:txBody>
      </p:sp>
    </p:spTree>
    <p:extLst>
      <p:ext uri="{BB962C8B-B14F-4D97-AF65-F5344CB8AC3E}">
        <p14:creationId xmlns:p14="http://schemas.microsoft.com/office/powerpoint/2010/main" val="422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Critically, it’s about taking this additional information and bringing it back to the core values of a managed travel programme.</a:t>
            </a:r>
          </a:p>
          <a:p>
            <a:endParaRPr lang="en-GB" dirty="0" smtClean="0"/>
          </a:p>
          <a:p>
            <a:r>
              <a:rPr lang="en-GB" dirty="0" smtClean="0"/>
              <a:t>1 – Transparency</a:t>
            </a:r>
            <a:r>
              <a:rPr lang="en-GB" baseline="0" dirty="0" smtClean="0"/>
              <a:t> and accuracy of data – link to compliance</a:t>
            </a:r>
            <a:endParaRPr lang="en-GB" dirty="0" smtClean="0"/>
          </a:p>
          <a:p>
            <a:r>
              <a:rPr lang="en-GB" dirty="0" smtClean="0"/>
              <a:t>2 – Tracking</a:t>
            </a:r>
            <a:r>
              <a:rPr lang="en-GB" baseline="0" dirty="0" smtClean="0"/>
              <a:t> and safety – link to duty of care</a:t>
            </a:r>
            <a:endParaRPr lang="en-GB" dirty="0" smtClean="0"/>
          </a:p>
          <a:p>
            <a:r>
              <a:rPr lang="en-GB" dirty="0" smtClean="0"/>
              <a:t>3 – Knowledge</a:t>
            </a:r>
            <a:r>
              <a:rPr lang="en-GB" baseline="0" dirty="0" smtClean="0"/>
              <a:t> and expertise – link to compliance and spend management</a:t>
            </a:r>
            <a:endParaRPr lang="en-GB" dirty="0" smtClean="0"/>
          </a:p>
          <a:p>
            <a:r>
              <a:rPr lang="en-GB" dirty="0" smtClean="0"/>
              <a:t>4 – Content and pricing</a:t>
            </a:r>
            <a:r>
              <a:rPr lang="en-GB" baseline="0" dirty="0" smtClean="0"/>
              <a:t> – link to compliance and spend management</a:t>
            </a:r>
            <a:endParaRPr lang="en-GB" dirty="0" smtClean="0"/>
          </a:p>
          <a:p>
            <a:endParaRPr lang="en-GB" dirty="0" smtClean="0"/>
          </a:p>
          <a:p>
            <a:r>
              <a:rPr lang="en-GB" dirty="0" smtClean="0"/>
              <a:t>This will give us the critical insights to determine why people book off-programme,</a:t>
            </a:r>
            <a:r>
              <a:rPr lang="en-GB" baseline="0" dirty="0" smtClean="0"/>
              <a:t> are they getting a better experience and saving the company money, if so how can it be incorporated back into the programme and that valuable data not be missed.  </a:t>
            </a:r>
          </a:p>
          <a:p>
            <a:endParaRPr lang="en-GB" baseline="0" dirty="0" smtClean="0"/>
          </a:p>
          <a:p>
            <a:r>
              <a:rPr lang="en-GB" baseline="0" dirty="0" smtClean="0"/>
              <a:t>This does give us the opportunity to challenge pre-conceived ideas – share the insights or bust the myths!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330F701-97FF-4F06-BBE5-D16E8200CB5A}" type="slidenum">
              <a:rPr lang="en-GB" smtClean="0"/>
              <a:t>11</a:t>
            </a:fld>
            <a:endParaRPr lang="en-GB"/>
          </a:p>
        </p:txBody>
      </p:sp>
    </p:spTree>
    <p:extLst>
      <p:ext uri="{BB962C8B-B14F-4D97-AF65-F5344CB8AC3E}">
        <p14:creationId xmlns:p14="http://schemas.microsoft.com/office/powerpoint/2010/main" val="1847718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3E07ED1-E8DE-4F4C-9E56-1CE9ECD5DAC8}"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89CD8-3023-754F-9DF5-B495FC6B724B}" type="slidenum">
              <a:rPr lang="en-US" smtClean="0"/>
              <a:pPr/>
              <a:t>‹#›</a:t>
            </a:fld>
            <a:endParaRPr lang="en-US"/>
          </a:p>
        </p:txBody>
      </p:sp>
      <p:pic>
        <p:nvPicPr>
          <p:cNvPr id="7" name="Picture 6" descr="BTiQ021 POWERPOINT TEMPLATE-TITLE PAGE 2.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Tree>
    <p:extLst>
      <p:ext uri="{BB962C8B-B14F-4D97-AF65-F5344CB8AC3E}">
        <p14:creationId xmlns:p14="http://schemas.microsoft.com/office/powerpoint/2010/main" val="207927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3E07ED1-E8DE-4F4C-9E56-1CE9ECD5DAC8}"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89CD8-3023-754F-9DF5-B495FC6B724B}" type="slidenum">
              <a:rPr lang="en-US" smtClean="0"/>
              <a:pPr/>
              <a:t>‹#›</a:t>
            </a:fld>
            <a:endParaRPr lang="en-US"/>
          </a:p>
        </p:txBody>
      </p:sp>
    </p:spTree>
    <p:extLst>
      <p:ext uri="{BB962C8B-B14F-4D97-AF65-F5344CB8AC3E}">
        <p14:creationId xmlns:p14="http://schemas.microsoft.com/office/powerpoint/2010/main" val="158176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3E07ED1-E8DE-4F4C-9E56-1CE9ECD5DAC8}"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89CD8-3023-754F-9DF5-B495FC6B724B}" type="slidenum">
              <a:rPr lang="en-US" smtClean="0"/>
              <a:pPr/>
              <a:t>‹#›</a:t>
            </a:fld>
            <a:endParaRPr lang="en-US"/>
          </a:p>
        </p:txBody>
      </p:sp>
    </p:spTree>
    <p:extLst>
      <p:ext uri="{BB962C8B-B14F-4D97-AF65-F5344CB8AC3E}">
        <p14:creationId xmlns:p14="http://schemas.microsoft.com/office/powerpoint/2010/main" val="2023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Orange)">
    <p:bg>
      <p:bgPr>
        <a:solidFill>
          <a:schemeClr val="accent5"/>
        </a:solidFill>
        <a:effectLst/>
      </p:bgPr>
    </p:bg>
    <p:spTree>
      <p:nvGrpSpPr>
        <p:cNvPr id="1" name=""/>
        <p:cNvGrpSpPr/>
        <p:nvPr/>
      </p:nvGrpSpPr>
      <p:grpSpPr>
        <a:xfrm>
          <a:off x="0" y="0"/>
          <a:ext cx="0" cy="0"/>
          <a:chOff x="0" y="0"/>
          <a:chExt cx="0" cy="0"/>
        </a:xfrm>
      </p:grpSpPr>
      <p:sp>
        <p:nvSpPr>
          <p:cNvPr id="8" name="TextBox 7"/>
          <p:cNvSpPr txBox="1"/>
          <p:nvPr userDrawn="1"/>
        </p:nvSpPr>
        <p:spPr>
          <a:xfrm>
            <a:off x="8029719" y="6396239"/>
            <a:ext cx="819407" cy="307777"/>
          </a:xfrm>
          <a:prstGeom prst="rect">
            <a:avLst/>
          </a:prstGeom>
          <a:noFill/>
        </p:spPr>
        <p:txBody>
          <a:bodyPr wrap="square" rtlCol="0">
            <a:spAutoFit/>
          </a:bodyPr>
          <a:lstStyle/>
          <a:p>
            <a:pPr algn="r"/>
            <a:fld id="{50F04A90-85E7-4D72-882E-BDF2FD09703F}" type="slidenum">
              <a:rPr lang="en-US" sz="1400" smtClean="0">
                <a:solidFill>
                  <a:srgbClr val="FFFFFF"/>
                </a:solidFill>
                <a:latin typeface="Arial"/>
              </a:rPr>
              <a:pPr algn="r"/>
              <a:t>‹#›</a:t>
            </a:fld>
            <a:endParaRPr lang="en-US" sz="1400" dirty="0">
              <a:solidFill>
                <a:srgbClr val="FFFFFF"/>
              </a:solidFill>
              <a:latin typeface="Arial"/>
            </a:endParaRPr>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769382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7"/>
            <a:ext cx="7772400" cy="1468967"/>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9F9C0C-5C2D-476A-A34D-E5155CE81DD5}" type="datetimeFigureOut">
              <a:rPr lang="en-GB" smtClean="0"/>
              <a:pPr/>
              <a:t>18/03/2016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C6E47-27F4-4F34-AE35-82BBA1E46CCB}" type="slidenum">
              <a:rPr lang="en-GB" smtClean="0"/>
              <a:pPr/>
              <a:t>‹#›</a:t>
            </a:fld>
            <a:endParaRPr lang="en-GB"/>
          </a:p>
        </p:txBody>
      </p:sp>
    </p:spTree>
    <p:extLst>
      <p:ext uri="{BB962C8B-B14F-4D97-AF65-F5344CB8AC3E}">
        <p14:creationId xmlns:p14="http://schemas.microsoft.com/office/powerpoint/2010/main" val="1911252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9F9C0C-5C2D-476A-A34D-E5155CE81DD5}" type="datetimeFigureOut">
              <a:rPr lang="en-GB" smtClean="0"/>
              <a:pPr/>
              <a:t>18/03/2016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C6E47-27F4-4F34-AE35-82BBA1E46CCB}" type="slidenum">
              <a:rPr lang="en-GB" smtClean="0"/>
              <a:pPr/>
              <a:t>‹#›</a:t>
            </a:fld>
            <a:endParaRPr lang="en-GB"/>
          </a:p>
        </p:txBody>
      </p:sp>
    </p:spTree>
    <p:extLst>
      <p:ext uri="{BB962C8B-B14F-4D97-AF65-F5344CB8AC3E}">
        <p14:creationId xmlns:p14="http://schemas.microsoft.com/office/powerpoint/2010/main" val="2939562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313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F9C0C-5C2D-476A-A34D-E5155CE81DD5}" type="datetimeFigureOut">
              <a:rPr lang="en-GB" smtClean="0"/>
              <a:pPr/>
              <a:t>18/03/2016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C6E47-27F4-4F34-AE35-82BBA1E46CCB}" type="slidenum">
              <a:rPr lang="en-GB" smtClean="0"/>
              <a:pPr/>
              <a:t>‹#›</a:t>
            </a:fld>
            <a:endParaRPr lang="en-GB"/>
          </a:p>
        </p:txBody>
      </p:sp>
    </p:spTree>
    <p:extLst>
      <p:ext uri="{BB962C8B-B14F-4D97-AF65-F5344CB8AC3E}">
        <p14:creationId xmlns:p14="http://schemas.microsoft.com/office/powerpoint/2010/main" val="1765772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3"/>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3"/>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9F9C0C-5C2D-476A-A34D-E5155CE81DD5}" type="datetimeFigureOut">
              <a:rPr lang="en-GB" smtClean="0"/>
              <a:pPr/>
              <a:t>18/03/2016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C6E47-27F4-4F34-AE35-82BBA1E46CCB}" type="slidenum">
              <a:rPr lang="en-GB" smtClean="0"/>
              <a:pPr/>
              <a:t>‹#›</a:t>
            </a:fld>
            <a:endParaRPr lang="en-GB"/>
          </a:p>
        </p:txBody>
      </p:sp>
    </p:spTree>
    <p:extLst>
      <p:ext uri="{BB962C8B-B14F-4D97-AF65-F5344CB8AC3E}">
        <p14:creationId xmlns:p14="http://schemas.microsoft.com/office/powerpoint/2010/main" val="2758686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4585"/>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4585"/>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9F9C0C-5C2D-476A-A34D-E5155CE81DD5}" type="datetimeFigureOut">
              <a:rPr lang="en-GB" smtClean="0"/>
              <a:pPr/>
              <a:t>18/03/2016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4C6E47-27F4-4F34-AE35-82BBA1E46CCB}" type="slidenum">
              <a:rPr lang="en-GB" smtClean="0"/>
              <a:pPr/>
              <a:t>‹#›</a:t>
            </a:fld>
            <a:endParaRPr lang="en-GB"/>
          </a:p>
        </p:txBody>
      </p:sp>
    </p:spTree>
    <p:extLst>
      <p:ext uri="{BB962C8B-B14F-4D97-AF65-F5344CB8AC3E}">
        <p14:creationId xmlns:p14="http://schemas.microsoft.com/office/powerpoint/2010/main" val="2176227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9F9C0C-5C2D-476A-A34D-E5155CE81DD5}" type="datetimeFigureOut">
              <a:rPr lang="en-GB" smtClean="0"/>
              <a:pPr/>
              <a:t>18/03/2016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4C6E47-27F4-4F34-AE35-82BBA1E46CCB}" type="slidenum">
              <a:rPr lang="en-GB" smtClean="0"/>
              <a:pPr/>
              <a:t>‹#›</a:t>
            </a:fld>
            <a:endParaRPr lang="en-GB"/>
          </a:p>
        </p:txBody>
      </p:sp>
    </p:spTree>
    <p:extLst>
      <p:ext uri="{BB962C8B-B14F-4D97-AF65-F5344CB8AC3E}">
        <p14:creationId xmlns:p14="http://schemas.microsoft.com/office/powerpoint/2010/main" val="2623942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F9C0C-5C2D-476A-A34D-E5155CE81DD5}" type="datetimeFigureOut">
              <a:rPr lang="en-GB" smtClean="0"/>
              <a:pPr/>
              <a:t>18/03/2016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4C6E47-27F4-4F34-AE35-82BBA1E46CCB}" type="slidenum">
              <a:rPr lang="en-GB" smtClean="0"/>
              <a:pPr/>
              <a:t>‹#›</a:t>
            </a:fld>
            <a:endParaRPr lang="en-GB"/>
          </a:p>
        </p:txBody>
      </p:sp>
    </p:spTree>
    <p:extLst>
      <p:ext uri="{BB962C8B-B14F-4D97-AF65-F5344CB8AC3E}">
        <p14:creationId xmlns:p14="http://schemas.microsoft.com/office/powerpoint/2010/main" val="14337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atin typeface="Tahoma" panose="020B0604030504040204" pitchFamily="34" charset="0"/>
                <a:ea typeface="Tahoma" panose="020B0604030504040204" pitchFamily="34" charset="0"/>
                <a:cs typeface="Tahoma" panose="020B0604030504040204"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89CD8-3023-754F-9DF5-B495FC6B724B}" type="slidenum">
              <a:rPr lang="en-US" smtClean="0"/>
              <a:pPr/>
              <a:t>‹#›</a:t>
            </a:fld>
            <a:endParaRPr lang="en-US" dirty="0"/>
          </a:p>
        </p:txBody>
      </p:sp>
    </p:spTree>
    <p:extLst>
      <p:ext uri="{BB962C8B-B14F-4D97-AF65-F5344CB8AC3E}">
        <p14:creationId xmlns:p14="http://schemas.microsoft.com/office/powerpoint/2010/main" val="112195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4"/>
            <a:ext cx="3008313" cy="1162049"/>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F9C0C-5C2D-476A-A34D-E5155CE81DD5}" type="datetimeFigureOut">
              <a:rPr lang="en-GB" smtClean="0"/>
              <a:pPr/>
              <a:t>18/03/2016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C6E47-27F4-4F34-AE35-82BBA1E46CCB}" type="slidenum">
              <a:rPr lang="en-GB" smtClean="0"/>
              <a:pPr/>
              <a:t>‹#›</a:t>
            </a:fld>
            <a:endParaRPr lang="en-GB"/>
          </a:p>
        </p:txBody>
      </p:sp>
    </p:spTree>
    <p:extLst>
      <p:ext uri="{BB962C8B-B14F-4D97-AF65-F5344CB8AC3E}">
        <p14:creationId xmlns:p14="http://schemas.microsoft.com/office/powerpoint/2010/main" val="3860147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726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869"/>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F9C0C-5C2D-476A-A34D-E5155CE81DD5}" type="datetimeFigureOut">
              <a:rPr lang="en-GB" smtClean="0"/>
              <a:pPr/>
              <a:t>18/03/2016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C6E47-27F4-4F34-AE35-82BBA1E46CCB}" type="slidenum">
              <a:rPr lang="en-GB" smtClean="0"/>
              <a:pPr/>
              <a:t>‹#›</a:t>
            </a:fld>
            <a:endParaRPr lang="en-GB"/>
          </a:p>
        </p:txBody>
      </p:sp>
    </p:spTree>
    <p:extLst>
      <p:ext uri="{BB962C8B-B14F-4D97-AF65-F5344CB8AC3E}">
        <p14:creationId xmlns:p14="http://schemas.microsoft.com/office/powerpoint/2010/main" val="1591333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9F9C0C-5C2D-476A-A34D-E5155CE81DD5}" type="datetimeFigureOut">
              <a:rPr lang="en-GB" smtClean="0"/>
              <a:pPr/>
              <a:t>18/03/2016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C6E47-27F4-4F34-AE35-82BBA1E46CCB}" type="slidenum">
              <a:rPr lang="en-GB" smtClean="0"/>
              <a:pPr/>
              <a:t>‹#›</a:t>
            </a:fld>
            <a:endParaRPr lang="en-GB"/>
          </a:p>
        </p:txBody>
      </p:sp>
    </p:spTree>
    <p:extLst>
      <p:ext uri="{BB962C8B-B14F-4D97-AF65-F5344CB8AC3E}">
        <p14:creationId xmlns:p14="http://schemas.microsoft.com/office/powerpoint/2010/main" val="56880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8"/>
            <a:ext cx="2057400" cy="585046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5168"/>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9F9C0C-5C2D-476A-A34D-E5155CE81DD5}" type="datetimeFigureOut">
              <a:rPr lang="en-GB" smtClean="0"/>
              <a:pPr/>
              <a:t>18/03/2016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C6E47-27F4-4F34-AE35-82BBA1E46CCB}" type="slidenum">
              <a:rPr lang="en-GB" smtClean="0"/>
              <a:pPr/>
              <a:t>‹#›</a:t>
            </a:fld>
            <a:endParaRPr lang="en-GB"/>
          </a:p>
        </p:txBody>
      </p:sp>
    </p:spTree>
    <p:extLst>
      <p:ext uri="{BB962C8B-B14F-4D97-AF65-F5344CB8AC3E}">
        <p14:creationId xmlns:p14="http://schemas.microsoft.com/office/powerpoint/2010/main" val="4017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3E07ED1-E8DE-4F4C-9E56-1CE9ECD5DAC8}" type="datetimeFigureOut">
              <a:rPr lang="en-US" smtClean="0"/>
              <a:pPr/>
              <a:t>3/18/2016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89CD8-3023-754F-9DF5-B495FC6B724B}" type="slidenum">
              <a:rPr lang="en-US" smtClean="0"/>
              <a:pPr/>
              <a:t>‹#›</a:t>
            </a:fld>
            <a:endParaRPr lang="en-US"/>
          </a:p>
        </p:txBody>
      </p:sp>
    </p:spTree>
    <p:extLst>
      <p:ext uri="{BB962C8B-B14F-4D97-AF65-F5344CB8AC3E}">
        <p14:creationId xmlns:p14="http://schemas.microsoft.com/office/powerpoint/2010/main" val="355282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3E07ED1-E8DE-4F4C-9E56-1CE9ECD5DAC8}"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89CD8-3023-754F-9DF5-B495FC6B724B}" type="slidenum">
              <a:rPr lang="en-US" smtClean="0"/>
              <a:pPr/>
              <a:t>‹#›</a:t>
            </a:fld>
            <a:endParaRPr lang="en-US"/>
          </a:p>
        </p:txBody>
      </p:sp>
    </p:spTree>
    <p:extLst>
      <p:ext uri="{BB962C8B-B14F-4D97-AF65-F5344CB8AC3E}">
        <p14:creationId xmlns:p14="http://schemas.microsoft.com/office/powerpoint/2010/main" val="208050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3E07ED1-E8DE-4F4C-9E56-1CE9ECD5DAC8}" type="datetimeFigureOut">
              <a:rPr lang="en-US" smtClean="0"/>
              <a:pPr/>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89CD8-3023-754F-9DF5-B495FC6B724B}" type="slidenum">
              <a:rPr lang="en-US" smtClean="0"/>
              <a:pPr/>
              <a:t>‹#›</a:t>
            </a:fld>
            <a:endParaRPr lang="en-US"/>
          </a:p>
        </p:txBody>
      </p:sp>
    </p:spTree>
    <p:extLst>
      <p:ext uri="{BB962C8B-B14F-4D97-AF65-F5344CB8AC3E}">
        <p14:creationId xmlns:p14="http://schemas.microsoft.com/office/powerpoint/2010/main" val="276390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3E07ED1-E8DE-4F4C-9E56-1CE9ECD5DAC8}" type="datetimeFigureOut">
              <a:rPr lang="en-US" smtClean="0"/>
              <a:pPr/>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89CD8-3023-754F-9DF5-B495FC6B724B}" type="slidenum">
              <a:rPr lang="en-US" smtClean="0"/>
              <a:pPr/>
              <a:t>‹#›</a:t>
            </a:fld>
            <a:endParaRPr lang="en-US"/>
          </a:p>
        </p:txBody>
      </p:sp>
    </p:spTree>
    <p:extLst>
      <p:ext uri="{BB962C8B-B14F-4D97-AF65-F5344CB8AC3E}">
        <p14:creationId xmlns:p14="http://schemas.microsoft.com/office/powerpoint/2010/main" val="247279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07ED1-E8DE-4F4C-9E56-1CE9ECD5DAC8}" type="datetimeFigureOut">
              <a:rPr lang="en-US" smtClean="0"/>
              <a:pPr/>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89CD8-3023-754F-9DF5-B495FC6B724B}" type="slidenum">
              <a:rPr lang="en-US" smtClean="0"/>
              <a:pPr/>
              <a:t>‹#›</a:t>
            </a:fld>
            <a:endParaRPr lang="en-US"/>
          </a:p>
        </p:txBody>
      </p:sp>
    </p:spTree>
    <p:extLst>
      <p:ext uri="{BB962C8B-B14F-4D97-AF65-F5344CB8AC3E}">
        <p14:creationId xmlns:p14="http://schemas.microsoft.com/office/powerpoint/2010/main" val="190813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3E07ED1-E8DE-4F4C-9E56-1CE9ECD5DAC8}"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89CD8-3023-754F-9DF5-B495FC6B724B}" type="slidenum">
              <a:rPr lang="en-US" smtClean="0"/>
              <a:pPr/>
              <a:t>‹#›</a:t>
            </a:fld>
            <a:endParaRPr lang="en-US"/>
          </a:p>
        </p:txBody>
      </p:sp>
    </p:spTree>
    <p:extLst>
      <p:ext uri="{BB962C8B-B14F-4D97-AF65-F5344CB8AC3E}">
        <p14:creationId xmlns:p14="http://schemas.microsoft.com/office/powerpoint/2010/main" val="317240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3E07ED1-E8DE-4F4C-9E56-1CE9ECD5DAC8}"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89CD8-3023-754F-9DF5-B495FC6B724B}" type="slidenum">
              <a:rPr lang="en-US" smtClean="0"/>
              <a:pPr/>
              <a:t>‹#›</a:t>
            </a:fld>
            <a:endParaRPr lang="en-US"/>
          </a:p>
        </p:txBody>
      </p:sp>
    </p:spTree>
    <p:extLst>
      <p:ext uri="{BB962C8B-B14F-4D97-AF65-F5344CB8AC3E}">
        <p14:creationId xmlns:p14="http://schemas.microsoft.com/office/powerpoint/2010/main" val="404698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TiQ021 PP CONTENT-PAGE.pd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2369" y="0"/>
            <a:ext cx="9264137" cy="685800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07ED1-E8DE-4F4C-9E56-1CE9ECD5DAC8}" type="datetimeFigureOut">
              <a:rPr lang="en-US" smtClean="0"/>
              <a:pPr/>
              <a:t>3/18/2016</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89CD8-3023-754F-9DF5-B495FC6B724B}" type="slidenum">
              <a:rPr lang="en-US" smtClean="0"/>
              <a:pPr/>
              <a:t>‹#›</a:t>
            </a:fld>
            <a:endParaRPr lang="en-US"/>
          </a:p>
        </p:txBody>
      </p:sp>
      <p:sp>
        <p:nvSpPr>
          <p:cNvPr id="7" name="TextBox 6"/>
          <p:cNvSpPr txBox="1"/>
          <p:nvPr userDrawn="1"/>
        </p:nvSpPr>
        <p:spPr>
          <a:xfrm>
            <a:off x="464805" y="6356353"/>
            <a:ext cx="1898069" cy="276999"/>
          </a:xfrm>
          <a:prstGeom prst="rect">
            <a:avLst/>
          </a:prstGeom>
          <a:noFill/>
        </p:spPr>
        <p:txBody>
          <a:bodyPr wrap="square" rtlCol="0">
            <a:spAutoFit/>
          </a:bodyPr>
          <a:lstStyle/>
          <a:p>
            <a:pPr algn="l"/>
            <a:r>
              <a:rPr lang="en-GB" sz="1200" b="1" dirty="0" smtClean="0">
                <a:solidFill>
                  <a:srgbClr val="C00000"/>
                </a:solidFill>
              </a:rPr>
              <a:t>@</a:t>
            </a:r>
            <a:r>
              <a:rPr lang="en-GB" sz="1200" b="1" dirty="0" err="1" smtClean="0">
                <a:solidFill>
                  <a:srgbClr val="C00000"/>
                </a:solidFill>
              </a:rPr>
              <a:t>BizTraveliQ</a:t>
            </a:r>
            <a:r>
              <a:rPr lang="en-GB" sz="1200" b="1" dirty="0" smtClean="0">
                <a:solidFill>
                  <a:srgbClr val="C00000"/>
                </a:solidFill>
              </a:rPr>
              <a:t>      #</a:t>
            </a:r>
            <a:r>
              <a:rPr lang="en-GB" sz="1200" b="1" dirty="0" err="1" smtClean="0">
                <a:solidFill>
                  <a:srgbClr val="C00000"/>
                </a:solidFill>
              </a:rPr>
              <a:t>btiqlive</a:t>
            </a:r>
            <a:endParaRPr lang="en-GB" sz="1200" b="1" dirty="0">
              <a:solidFill>
                <a:srgbClr val="C00000"/>
              </a:solidFill>
            </a:endParaRPr>
          </a:p>
        </p:txBody>
      </p:sp>
    </p:spTree>
    <p:extLst>
      <p:ext uri="{BB962C8B-B14F-4D97-AF65-F5344CB8AC3E}">
        <p14:creationId xmlns:p14="http://schemas.microsoft.com/office/powerpoint/2010/main" val="276810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kern="1200">
          <a:solidFill>
            <a:schemeClr val="accent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3"/>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049F9C0C-5C2D-476A-A34D-E5155CE81DD5}" type="datetimeFigureOut">
              <a:rPr lang="en-GB" smtClean="0"/>
              <a:pPr/>
              <a:t>18/03/2016</a:t>
            </a:fld>
            <a:endParaRPr lang="en-GB"/>
          </a:p>
        </p:txBody>
      </p:sp>
      <p:sp>
        <p:nvSpPr>
          <p:cNvPr id="5" name="Footer Placeholder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94C6E47-27F4-4F34-AE35-82BBA1E46CCB}" type="slidenum">
              <a:rPr lang="en-GB" smtClean="0"/>
              <a:pPr/>
              <a:t>‹#›</a:t>
            </a:fld>
            <a:endParaRPr lang="en-GB"/>
          </a:p>
        </p:txBody>
      </p:sp>
    </p:spTree>
    <p:extLst>
      <p:ext uri="{BB962C8B-B14F-4D97-AF65-F5344CB8AC3E}">
        <p14:creationId xmlns:p14="http://schemas.microsoft.com/office/powerpoint/2010/main" val="160751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7199" y="2001329"/>
            <a:ext cx="8289985" cy="229942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p:txBody>
          <a:bodyPr>
            <a:noAutofit/>
          </a:bodyPr>
          <a:lstStyle/>
          <a:p>
            <a:pPr algn="ctr"/>
            <a:r>
              <a:rPr lang="en-GB" sz="6600" dirty="0" smtClean="0">
                <a:latin typeface="Glypha" panose="02000603000000000000" pitchFamily="2" charset="0"/>
              </a:rPr>
              <a:t>Welcome</a:t>
            </a:r>
            <a:endParaRPr lang="en-GB" sz="4400" dirty="0">
              <a:latin typeface="Glypha" panose="02000603000000000000" pitchFamily="2" charset="0"/>
            </a:endParaRPr>
          </a:p>
        </p:txBody>
      </p:sp>
      <p:sp>
        <p:nvSpPr>
          <p:cNvPr id="4" name="Subtitle 2"/>
          <p:cNvSpPr txBox="1">
            <a:spLocks/>
          </p:cNvSpPr>
          <p:nvPr/>
        </p:nvSpPr>
        <p:spPr>
          <a:xfrm>
            <a:off x="251520" y="1300633"/>
            <a:ext cx="8568952" cy="5040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dirty="0" smtClean="0">
                <a:solidFill>
                  <a:schemeClr val="tx1">
                    <a:lumMod val="85000"/>
                    <a:lumOff val="15000"/>
                  </a:schemeClr>
                </a:solidFill>
                <a:latin typeface="Glypha" panose="02000603000000000000" pitchFamily="2" charset="0"/>
              </a:rPr>
              <a:t>Webinar: Open booking: beyond the hype</a:t>
            </a:r>
            <a:endParaRPr lang="en-GB" b="1" dirty="0">
              <a:solidFill>
                <a:schemeClr val="tx1">
                  <a:lumMod val="85000"/>
                  <a:lumOff val="15000"/>
                </a:schemeClr>
              </a:solidFill>
              <a:latin typeface="Glypha" panose="02000603000000000000" pitchFamily="2" charset="0"/>
            </a:endParaRPr>
          </a:p>
        </p:txBody>
      </p:sp>
      <p:sp>
        <p:nvSpPr>
          <p:cNvPr id="3" name="TextBox 2"/>
          <p:cNvSpPr txBox="1"/>
          <p:nvPr/>
        </p:nvSpPr>
        <p:spPr>
          <a:xfrm>
            <a:off x="457201" y="4710024"/>
            <a:ext cx="8087227" cy="1323439"/>
          </a:xfrm>
          <a:prstGeom prst="rect">
            <a:avLst/>
          </a:prstGeom>
          <a:noFill/>
        </p:spPr>
        <p:txBody>
          <a:bodyPr wrap="square" rtlCol="0">
            <a:spAutoFit/>
          </a:bodyPr>
          <a:lstStyle/>
          <a:p>
            <a:r>
              <a:rPr lang="en-GB" sz="2000" dirty="0" smtClean="0">
                <a:latin typeface="Glypha" panose="02000603000000000000" pitchFamily="2" charset="0"/>
              </a:rPr>
              <a:t>If you have a question for our panel…</a:t>
            </a:r>
          </a:p>
          <a:p>
            <a:r>
              <a:rPr lang="en-GB" sz="2000" b="1" dirty="0" smtClean="0">
                <a:latin typeface="Glypha" panose="02000603000000000000" pitchFamily="2" charset="0"/>
              </a:rPr>
              <a:t>Tweet</a:t>
            </a:r>
            <a:r>
              <a:rPr lang="en-GB" sz="2000" dirty="0" smtClean="0">
                <a:latin typeface="Glypha" panose="02000603000000000000" pitchFamily="2" charset="0"/>
              </a:rPr>
              <a:t>: @</a:t>
            </a:r>
            <a:r>
              <a:rPr lang="en-GB" sz="2000" dirty="0" err="1" smtClean="0">
                <a:latin typeface="Glypha" panose="02000603000000000000" pitchFamily="2" charset="0"/>
              </a:rPr>
              <a:t>BizTraveliQ</a:t>
            </a:r>
            <a:r>
              <a:rPr lang="en-GB" sz="2000" dirty="0" smtClean="0">
                <a:latin typeface="Glypha" panose="02000603000000000000" pitchFamily="2" charset="0"/>
              </a:rPr>
              <a:t> #</a:t>
            </a:r>
            <a:r>
              <a:rPr lang="en-GB" sz="2000" dirty="0" err="1" smtClean="0">
                <a:latin typeface="Glypha" panose="02000603000000000000" pitchFamily="2" charset="0"/>
              </a:rPr>
              <a:t>btiqlive</a:t>
            </a:r>
            <a:endParaRPr lang="en-GB" sz="2000" dirty="0" smtClean="0">
              <a:latin typeface="Glypha" panose="02000603000000000000" pitchFamily="2" charset="0"/>
            </a:endParaRPr>
          </a:p>
          <a:p>
            <a:r>
              <a:rPr lang="en-GB" sz="2000" dirty="0" smtClean="0">
                <a:latin typeface="Glypha" panose="02000603000000000000" pitchFamily="2" charset="0"/>
              </a:rPr>
              <a:t>Or ensure this symbol is blue       and fill the box to the right of your screen</a:t>
            </a:r>
            <a:endParaRPr lang="en-GB" sz="2000" dirty="0">
              <a:latin typeface="Glypha" panose="02000603000000000000" pitchFamily="2" charset="0"/>
            </a:endParaRPr>
          </a:p>
        </p:txBody>
      </p:sp>
      <p:sp>
        <p:nvSpPr>
          <p:cNvPr id="9" name="TextBox 8"/>
          <p:cNvSpPr txBox="1"/>
          <p:nvPr/>
        </p:nvSpPr>
        <p:spPr>
          <a:xfrm>
            <a:off x="3836895" y="2000236"/>
            <a:ext cx="1252405" cy="369332"/>
          </a:xfrm>
          <a:prstGeom prst="rect">
            <a:avLst/>
          </a:prstGeom>
          <a:noFill/>
        </p:spPr>
        <p:txBody>
          <a:bodyPr wrap="square" rtlCol="0">
            <a:spAutoFit/>
          </a:bodyPr>
          <a:lstStyle/>
          <a:p>
            <a:r>
              <a:rPr lang="en-GB" dirty="0" smtClean="0">
                <a:latin typeface="Glypha" panose="02000603000000000000" pitchFamily="2" charset="0"/>
              </a:rPr>
              <a:t>Our Panel</a:t>
            </a:r>
            <a:endParaRPr lang="en-GB" dirty="0">
              <a:latin typeface="Glypha" panose="02000603000000000000" pitchFamily="2" charset="0"/>
            </a:endParaRPr>
          </a:p>
        </p:txBody>
      </p:sp>
      <p:sp>
        <p:nvSpPr>
          <p:cNvPr id="10" name="TextBox 9"/>
          <p:cNvSpPr txBox="1"/>
          <p:nvPr/>
        </p:nvSpPr>
        <p:spPr>
          <a:xfrm>
            <a:off x="990121" y="3800938"/>
            <a:ext cx="1763624" cy="461665"/>
          </a:xfrm>
          <a:prstGeom prst="rect">
            <a:avLst/>
          </a:prstGeom>
          <a:noFill/>
        </p:spPr>
        <p:txBody>
          <a:bodyPr wrap="none" rtlCol="0">
            <a:spAutoFit/>
          </a:bodyPr>
          <a:lstStyle/>
          <a:p>
            <a:pPr algn="ctr"/>
            <a:r>
              <a:rPr lang="en-GB" sz="1200" dirty="0" smtClean="0">
                <a:latin typeface="Glypha" panose="02000603000000000000" pitchFamily="2" charset="0"/>
              </a:rPr>
              <a:t>Herman van </a:t>
            </a:r>
            <a:r>
              <a:rPr lang="en-GB" sz="1200" dirty="0" err="1" smtClean="0">
                <a:latin typeface="Glypha" panose="02000603000000000000" pitchFamily="2" charset="0"/>
              </a:rPr>
              <a:t>Waveren</a:t>
            </a:r>
            <a:endParaRPr lang="en-GB" sz="1200" dirty="0" smtClean="0">
              <a:latin typeface="Glypha" panose="02000603000000000000" pitchFamily="2" charset="0"/>
            </a:endParaRPr>
          </a:p>
          <a:p>
            <a:pPr algn="ctr"/>
            <a:r>
              <a:rPr lang="en-GB" sz="1200" dirty="0" smtClean="0">
                <a:latin typeface="Glypha" panose="02000603000000000000" pitchFamily="2" charset="0"/>
              </a:rPr>
              <a:t>Concur</a:t>
            </a:r>
          </a:p>
        </p:txBody>
      </p:sp>
      <p:sp>
        <p:nvSpPr>
          <p:cNvPr id="17" name="TextBox 16"/>
          <p:cNvSpPr txBox="1"/>
          <p:nvPr/>
        </p:nvSpPr>
        <p:spPr>
          <a:xfrm>
            <a:off x="3645097" y="3800935"/>
            <a:ext cx="1626536" cy="461665"/>
          </a:xfrm>
          <a:prstGeom prst="rect">
            <a:avLst/>
          </a:prstGeom>
          <a:noFill/>
        </p:spPr>
        <p:txBody>
          <a:bodyPr wrap="none" rtlCol="0">
            <a:spAutoFit/>
          </a:bodyPr>
          <a:lstStyle/>
          <a:p>
            <a:pPr algn="ctr"/>
            <a:r>
              <a:rPr lang="en-GB" sz="1200" dirty="0" smtClean="0">
                <a:latin typeface="Glypha" panose="02000603000000000000" pitchFamily="2" charset="0"/>
              </a:rPr>
              <a:t>Ian Ferguson</a:t>
            </a:r>
          </a:p>
          <a:p>
            <a:pPr algn="ctr"/>
            <a:r>
              <a:rPr lang="en-GB" sz="1200" dirty="0" smtClean="0">
                <a:latin typeface="Glypha" panose="02000603000000000000" pitchFamily="2" charset="0"/>
              </a:rPr>
              <a:t>Business Travel Direct</a:t>
            </a:r>
          </a:p>
        </p:txBody>
      </p:sp>
      <p:sp>
        <p:nvSpPr>
          <p:cNvPr id="18" name="TextBox 17"/>
          <p:cNvSpPr txBox="1"/>
          <p:nvPr/>
        </p:nvSpPr>
        <p:spPr>
          <a:xfrm>
            <a:off x="5974658" y="3830206"/>
            <a:ext cx="2199522" cy="646331"/>
          </a:xfrm>
          <a:prstGeom prst="rect">
            <a:avLst/>
          </a:prstGeom>
          <a:noFill/>
        </p:spPr>
        <p:txBody>
          <a:bodyPr wrap="square" rtlCol="0">
            <a:spAutoFit/>
          </a:bodyPr>
          <a:lstStyle/>
          <a:p>
            <a:pPr algn="ctr"/>
            <a:r>
              <a:rPr lang="en-GB" sz="1200" dirty="0" smtClean="0">
                <a:latin typeface="Glypha" panose="02000603000000000000" pitchFamily="2" charset="0"/>
              </a:rPr>
              <a:t>Robert Daykin</a:t>
            </a:r>
          </a:p>
          <a:p>
            <a:pPr algn="ctr"/>
            <a:r>
              <a:rPr lang="en-GB" sz="1200" dirty="0" smtClean="0">
                <a:latin typeface="Glypha" panose="02000603000000000000" pitchFamily="2" charset="0"/>
              </a:rPr>
              <a:t>Corporate Travel Partners </a:t>
            </a:r>
          </a:p>
          <a:p>
            <a:pPr algn="ctr"/>
            <a:endParaRPr lang="en-GB" sz="1200" dirty="0" smtClean="0">
              <a:latin typeface="Glypha" panose="02000603000000000000" pitchFamily="2"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394" y="5435389"/>
            <a:ext cx="475261" cy="416896"/>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102" y="2293723"/>
            <a:ext cx="1546762" cy="1546762"/>
          </a:xfrm>
          <a:prstGeom prst="rect">
            <a:avLst/>
          </a:prstGeom>
        </p:spPr>
      </p:pic>
      <p:pic>
        <p:nvPicPr>
          <p:cNvPr id="14" name="Picture 13" descr="hermanbw.png"/>
          <p:cNvPicPr>
            <a:picLocks noChangeAspect="1"/>
          </p:cNvPicPr>
          <p:nvPr/>
        </p:nvPicPr>
        <p:blipFill>
          <a:blip r:embed="rId4"/>
          <a:stretch>
            <a:fillRect/>
          </a:stretch>
        </p:blipFill>
        <p:spPr>
          <a:xfrm>
            <a:off x="1122536" y="2325450"/>
            <a:ext cx="1489282" cy="1489282"/>
          </a:xfrm>
          <a:prstGeom prst="rect">
            <a:avLst/>
          </a:prstGeom>
        </p:spPr>
      </p:pic>
      <p:pic>
        <p:nvPicPr>
          <p:cNvPr id="15" name="Picture 14" descr="ian-fergusonbw.jpg"/>
          <p:cNvPicPr>
            <a:picLocks noChangeAspect="1"/>
          </p:cNvPicPr>
          <p:nvPr/>
        </p:nvPicPr>
        <p:blipFill>
          <a:blip r:embed="rId5"/>
          <a:stretch>
            <a:fillRect/>
          </a:stretch>
        </p:blipFill>
        <p:spPr>
          <a:xfrm>
            <a:off x="3733532" y="2282073"/>
            <a:ext cx="1548135" cy="1548135"/>
          </a:xfrm>
          <a:prstGeom prst="rect">
            <a:avLst/>
          </a:prstGeom>
        </p:spPr>
      </p:pic>
    </p:spTree>
    <p:extLst>
      <p:ext uri="{BB962C8B-B14F-4D97-AF65-F5344CB8AC3E}">
        <p14:creationId xmlns:p14="http://schemas.microsoft.com/office/powerpoint/2010/main" val="421704843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9217478" cy="6007101"/>
          </a:xfrm>
          <a:prstGeom prst="rect">
            <a:avLst/>
          </a:prstGeom>
        </p:spPr>
      </p:pic>
    </p:spTree>
    <p:extLst>
      <p:ext uri="{BB962C8B-B14F-4D97-AF65-F5344CB8AC3E}">
        <p14:creationId xmlns:p14="http://schemas.microsoft.com/office/powerpoint/2010/main" val="3528715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58300" cy="5878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263" y="233146"/>
            <a:ext cx="3021596" cy="2685862"/>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8848" y="261813"/>
            <a:ext cx="3499285" cy="2657195"/>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8848" y="3461657"/>
            <a:ext cx="3457955" cy="2217341"/>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733" y="3665772"/>
            <a:ext cx="3107320" cy="1917552"/>
          </a:xfrm>
          <a:prstGeom prst="rect">
            <a:avLst/>
          </a:prstGeom>
        </p:spPr>
      </p:pic>
      <p:sp>
        <p:nvSpPr>
          <p:cNvPr id="6" name="TextBox 5"/>
          <p:cNvSpPr txBox="1"/>
          <p:nvPr/>
        </p:nvSpPr>
        <p:spPr>
          <a:xfrm>
            <a:off x="576261" y="2138813"/>
            <a:ext cx="3090791" cy="646331"/>
          </a:xfrm>
          <a:prstGeom prst="rect">
            <a:avLst/>
          </a:prstGeom>
          <a:noFill/>
        </p:spPr>
        <p:txBody>
          <a:bodyPr wrap="square" rtlCol="0">
            <a:spAutoFit/>
          </a:bodyPr>
          <a:lstStyle/>
          <a:p>
            <a:pPr algn="ctr"/>
            <a:r>
              <a:rPr lang="en-GB" b="1" dirty="0" smtClean="0">
                <a:latin typeface="Glypha" panose="02000603000000000000" pitchFamily="2" charset="0"/>
                <a:ea typeface="Century Gothic" charset="0"/>
                <a:cs typeface="Century Gothic" charset="0"/>
              </a:rPr>
              <a:t>Transparent and accurate data</a:t>
            </a:r>
            <a:endParaRPr lang="en-GB" b="1" dirty="0">
              <a:latin typeface="Glypha" panose="02000603000000000000" pitchFamily="2" charset="0"/>
              <a:ea typeface="Century Gothic" charset="0"/>
              <a:cs typeface="Century Gothic" charset="0"/>
            </a:endParaRPr>
          </a:p>
        </p:txBody>
      </p:sp>
      <p:sp>
        <p:nvSpPr>
          <p:cNvPr id="7" name="TextBox 6"/>
          <p:cNvSpPr txBox="1"/>
          <p:nvPr/>
        </p:nvSpPr>
        <p:spPr>
          <a:xfrm>
            <a:off x="5160555" y="5235423"/>
            <a:ext cx="3843486" cy="369332"/>
          </a:xfrm>
          <a:prstGeom prst="rect">
            <a:avLst/>
          </a:prstGeom>
          <a:noFill/>
        </p:spPr>
        <p:txBody>
          <a:bodyPr wrap="square" rtlCol="0">
            <a:spAutoFit/>
          </a:bodyPr>
          <a:lstStyle/>
          <a:p>
            <a:r>
              <a:rPr lang="en-GB" b="1" dirty="0" smtClean="0">
                <a:latin typeface="Glypha" panose="02000603000000000000" pitchFamily="2" charset="0"/>
                <a:ea typeface="Century Gothic" charset="0"/>
                <a:cs typeface="Century Gothic" charset="0"/>
              </a:rPr>
              <a:t>Appropriate content and pricing</a:t>
            </a:r>
            <a:endParaRPr lang="en-GB" b="1" dirty="0">
              <a:latin typeface="Glypha" panose="02000603000000000000" pitchFamily="2" charset="0"/>
              <a:ea typeface="Century Gothic" charset="0"/>
              <a:cs typeface="Century Gothic" charset="0"/>
            </a:endParaRPr>
          </a:p>
        </p:txBody>
      </p:sp>
      <p:sp>
        <p:nvSpPr>
          <p:cNvPr id="8" name="TextBox 7"/>
          <p:cNvSpPr txBox="1"/>
          <p:nvPr/>
        </p:nvSpPr>
        <p:spPr>
          <a:xfrm>
            <a:off x="559732" y="4936994"/>
            <a:ext cx="2381250" cy="646331"/>
          </a:xfrm>
          <a:prstGeom prst="rect">
            <a:avLst/>
          </a:prstGeom>
          <a:noFill/>
        </p:spPr>
        <p:txBody>
          <a:bodyPr wrap="square" rtlCol="0">
            <a:spAutoFit/>
          </a:bodyPr>
          <a:lstStyle/>
          <a:p>
            <a:r>
              <a:rPr lang="en-GB" b="1" dirty="0" smtClean="0">
                <a:solidFill>
                  <a:schemeClr val="bg1"/>
                </a:solidFill>
                <a:latin typeface="Glypha" panose="02000603000000000000" pitchFamily="2" charset="0"/>
                <a:ea typeface="Century Gothic" charset="0"/>
                <a:cs typeface="Century Gothic" charset="0"/>
              </a:rPr>
              <a:t>Knowledge and </a:t>
            </a:r>
            <a:r>
              <a:rPr lang="en-GB" b="1" dirty="0">
                <a:solidFill>
                  <a:schemeClr val="bg1"/>
                </a:solidFill>
                <a:latin typeface="Glypha" panose="02000603000000000000" pitchFamily="2" charset="0"/>
                <a:ea typeface="Century Gothic" charset="0"/>
                <a:cs typeface="Century Gothic" charset="0"/>
              </a:rPr>
              <a:t>e</a:t>
            </a:r>
            <a:r>
              <a:rPr lang="en-GB" b="1" dirty="0" smtClean="0">
                <a:solidFill>
                  <a:schemeClr val="bg1"/>
                </a:solidFill>
                <a:latin typeface="Glypha" panose="02000603000000000000" pitchFamily="2" charset="0"/>
                <a:ea typeface="Century Gothic" charset="0"/>
                <a:cs typeface="Century Gothic" charset="0"/>
              </a:rPr>
              <a:t>xpertise</a:t>
            </a:r>
            <a:endParaRPr lang="en-GB" b="1" dirty="0">
              <a:solidFill>
                <a:schemeClr val="bg1"/>
              </a:solidFill>
              <a:latin typeface="Glypha" panose="02000603000000000000" pitchFamily="2" charset="0"/>
              <a:ea typeface="Century Gothic" charset="0"/>
              <a:cs typeface="Century Gothic" charset="0"/>
            </a:endParaRPr>
          </a:p>
        </p:txBody>
      </p:sp>
      <p:sp>
        <p:nvSpPr>
          <p:cNvPr id="9" name="TextBox 8"/>
          <p:cNvSpPr txBox="1"/>
          <p:nvPr/>
        </p:nvSpPr>
        <p:spPr>
          <a:xfrm>
            <a:off x="5678281" y="2358952"/>
            <a:ext cx="2613170" cy="369332"/>
          </a:xfrm>
          <a:prstGeom prst="rect">
            <a:avLst/>
          </a:prstGeom>
          <a:noFill/>
        </p:spPr>
        <p:txBody>
          <a:bodyPr wrap="square" rtlCol="0">
            <a:spAutoFit/>
          </a:bodyPr>
          <a:lstStyle/>
          <a:p>
            <a:r>
              <a:rPr lang="en-GB" b="1" dirty="0" smtClean="0">
                <a:solidFill>
                  <a:schemeClr val="bg1"/>
                </a:solidFill>
                <a:latin typeface="Glypha" panose="02000603000000000000" pitchFamily="2" charset="0"/>
                <a:ea typeface="Century Gothic" charset="0"/>
                <a:cs typeface="Century Gothic" charset="0"/>
              </a:rPr>
              <a:t>Tracking and safety</a:t>
            </a:r>
            <a:endParaRPr lang="en-GB" b="1" dirty="0">
              <a:solidFill>
                <a:schemeClr val="bg1"/>
              </a:solidFill>
              <a:latin typeface="Glypha" panose="02000603000000000000" pitchFamily="2" charset="0"/>
              <a:ea typeface="Century Gothic" charset="0"/>
              <a:cs typeface="Century Gothic" charset="0"/>
            </a:endParaRPr>
          </a:p>
        </p:txBody>
      </p:sp>
    </p:spTree>
    <p:extLst>
      <p:ext uri="{BB962C8B-B14F-4D97-AF65-F5344CB8AC3E}">
        <p14:creationId xmlns:p14="http://schemas.microsoft.com/office/powerpoint/2010/main" val="2582364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220200" cy="6015038"/>
          </a:xfrm>
          <a:prstGeom prst="rect">
            <a:avLst/>
          </a:prstGeom>
        </p:spPr>
      </p:pic>
    </p:spTree>
    <p:extLst>
      <p:ext uri="{BB962C8B-B14F-4D97-AF65-F5344CB8AC3E}">
        <p14:creationId xmlns:p14="http://schemas.microsoft.com/office/powerpoint/2010/main" val="97265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9229725" cy="5874214"/>
          </a:xfrm>
          <a:prstGeom prst="rect">
            <a:avLst/>
          </a:prstGeom>
        </p:spPr>
      </p:pic>
    </p:spTree>
    <p:extLst>
      <p:ext uri="{BB962C8B-B14F-4D97-AF65-F5344CB8AC3E}">
        <p14:creationId xmlns:p14="http://schemas.microsoft.com/office/powerpoint/2010/main" val="2174930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220201" cy="5943600"/>
          </a:xfrm>
          <a:prstGeom prst="rect">
            <a:avLst/>
          </a:prstGeom>
        </p:spPr>
      </p:pic>
    </p:spTree>
    <p:extLst>
      <p:ext uri="{BB962C8B-B14F-4D97-AF65-F5344CB8AC3E}">
        <p14:creationId xmlns:p14="http://schemas.microsoft.com/office/powerpoint/2010/main" val="3790755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2"/>
            <a:ext cx="9229725" cy="5572124"/>
          </a:xfrm>
          <a:prstGeom prst="rect">
            <a:avLst/>
          </a:prstGeom>
        </p:spPr>
      </p:pic>
    </p:spTree>
    <p:extLst>
      <p:ext uri="{BB962C8B-B14F-4D97-AF65-F5344CB8AC3E}">
        <p14:creationId xmlns:p14="http://schemas.microsoft.com/office/powerpoint/2010/main" val="1244789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342" y="-7100"/>
            <a:ext cx="9144000" cy="6858000"/>
          </a:xfrm>
          <a:prstGeom prst="rect">
            <a:avLst/>
          </a:prstGeom>
          <a:blipFill dpi="0" rotWithShape="1">
            <a:blip r:embed="rId3" cstate="screen">
              <a:alphaModFix amt="39000"/>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05279" y="1923600"/>
            <a:ext cx="2925730" cy="3072798"/>
          </a:xfrm>
          <a:prstGeom prst="ellipse">
            <a:avLst/>
          </a:prstGeom>
          <a:solidFill>
            <a:schemeClr val="bg2">
              <a:alpha val="48000"/>
            </a:schemeClr>
          </a:solidFill>
        </p:spPr>
        <p:style>
          <a:lnRef idx="3">
            <a:schemeClr val="lt1"/>
          </a:lnRef>
          <a:fillRef idx="1">
            <a:schemeClr val="accent3"/>
          </a:fillRef>
          <a:effectRef idx="1">
            <a:schemeClr val="accent3"/>
          </a:effectRef>
          <a:fontRef idx="minor">
            <a:schemeClr val="lt1"/>
          </a:fontRef>
        </p:style>
        <p:txBody>
          <a:bodyPr rtlCol="0" anchor="t"/>
          <a:lstStyle/>
          <a:p>
            <a:pPr algn="ctr"/>
            <a:r>
              <a:rPr lang="en-GB" sz="1600" b="1" dirty="0" smtClean="0">
                <a:solidFill>
                  <a:schemeClr val="tx1"/>
                </a:solidFill>
                <a:latin typeface="Glypha" panose="02000603000000000000" pitchFamily="2" charset="0"/>
              </a:rPr>
              <a:t>Concur Expense</a:t>
            </a:r>
          </a:p>
        </p:txBody>
      </p:sp>
      <p:sp>
        <p:nvSpPr>
          <p:cNvPr id="13" name="Oval 12"/>
          <p:cNvSpPr/>
          <p:nvPr/>
        </p:nvSpPr>
        <p:spPr>
          <a:xfrm>
            <a:off x="5063738" y="1660179"/>
            <a:ext cx="2925730" cy="3587433"/>
          </a:xfrm>
          <a:prstGeom prst="ellipse">
            <a:avLst/>
          </a:prstGeom>
          <a:solidFill>
            <a:schemeClr val="bg2">
              <a:alpha val="48000"/>
            </a:schemeClr>
          </a:solidFill>
        </p:spPr>
        <p:style>
          <a:lnRef idx="3">
            <a:schemeClr val="lt1"/>
          </a:lnRef>
          <a:fillRef idx="1">
            <a:schemeClr val="accent3"/>
          </a:fillRef>
          <a:effectRef idx="1">
            <a:schemeClr val="accent3"/>
          </a:effectRef>
          <a:fontRef idx="minor">
            <a:schemeClr val="lt1"/>
          </a:fontRef>
        </p:style>
        <p:txBody>
          <a:bodyPr rtlCol="0" anchor="t"/>
          <a:lstStyle/>
          <a:p>
            <a:pPr algn="ctr"/>
            <a:r>
              <a:rPr lang="en-GB" sz="1600" b="1" dirty="0" smtClean="0">
                <a:solidFill>
                  <a:schemeClr val="tx1"/>
                </a:solidFill>
                <a:latin typeface="Glypha" panose="02000603000000000000" pitchFamily="2" charset="0"/>
              </a:rPr>
              <a:t>Risk</a:t>
            </a:r>
          </a:p>
          <a:p>
            <a:pPr algn="ctr"/>
            <a:r>
              <a:rPr lang="en-GB" sz="1600" b="1" dirty="0" smtClean="0">
                <a:solidFill>
                  <a:schemeClr val="tx1"/>
                </a:solidFill>
                <a:latin typeface="Glypha" panose="02000603000000000000" pitchFamily="2" charset="0"/>
              </a:rPr>
              <a:t>management and communication</a:t>
            </a:r>
          </a:p>
          <a:p>
            <a:pPr algn="ctr"/>
            <a:r>
              <a:rPr lang="en-GB" sz="1600" b="1" dirty="0" smtClean="0">
                <a:solidFill>
                  <a:schemeClr val="tx1"/>
                </a:solidFill>
                <a:latin typeface="Glypha" panose="02000603000000000000" pitchFamily="2" charset="0"/>
              </a:rPr>
              <a:t>platform</a:t>
            </a:r>
            <a:endParaRPr lang="en-GB" sz="1600" b="1" dirty="0">
              <a:solidFill>
                <a:schemeClr val="tx1"/>
              </a:solidFill>
              <a:latin typeface="Glypha" panose="02000603000000000000" pitchFamily="2" charset="0"/>
            </a:endParaRPr>
          </a:p>
        </p:txBody>
      </p:sp>
      <p:sp>
        <p:nvSpPr>
          <p:cNvPr id="10" name="Oval 9"/>
          <p:cNvSpPr/>
          <p:nvPr/>
        </p:nvSpPr>
        <p:spPr>
          <a:xfrm>
            <a:off x="3118473" y="136501"/>
            <a:ext cx="2709940" cy="3323498"/>
          </a:xfrm>
          <a:prstGeom prst="ellipse">
            <a:avLst/>
          </a:prstGeom>
          <a:solidFill>
            <a:schemeClr val="bg2">
              <a:alpha val="48000"/>
            </a:schemeClr>
          </a:solidFill>
        </p:spPr>
        <p:style>
          <a:lnRef idx="3">
            <a:schemeClr val="lt1"/>
          </a:lnRef>
          <a:fillRef idx="1">
            <a:schemeClr val="accent3"/>
          </a:fillRef>
          <a:effectRef idx="1">
            <a:schemeClr val="accent3"/>
          </a:effectRef>
          <a:fontRef idx="minor">
            <a:schemeClr val="lt1"/>
          </a:fontRef>
        </p:style>
        <p:txBody>
          <a:bodyPr rtlCol="0" anchor="t"/>
          <a:lstStyle/>
          <a:p>
            <a:pPr algn="ctr"/>
            <a:r>
              <a:rPr lang="en-GB" sz="1600" b="1" dirty="0" smtClean="0">
                <a:solidFill>
                  <a:schemeClr val="tx1"/>
                </a:solidFill>
                <a:latin typeface="Glypha" panose="02000603000000000000" pitchFamily="2" charset="0"/>
              </a:rPr>
              <a:t>Concur TripLink</a:t>
            </a:r>
            <a:endParaRPr lang="en-GB" sz="1600" b="1" dirty="0">
              <a:solidFill>
                <a:schemeClr val="tx1"/>
              </a:solidFill>
              <a:latin typeface="Glypha" panose="02000603000000000000" pitchFamily="2" charset="0"/>
            </a:endParaRPr>
          </a:p>
        </p:txBody>
      </p:sp>
      <p:sp>
        <p:nvSpPr>
          <p:cNvPr id="32" name="Oval 31"/>
          <p:cNvSpPr/>
          <p:nvPr/>
        </p:nvSpPr>
        <p:spPr>
          <a:xfrm>
            <a:off x="3133509" y="3312460"/>
            <a:ext cx="2709940" cy="3281163"/>
          </a:xfrm>
          <a:prstGeom prst="ellipse">
            <a:avLst/>
          </a:prstGeom>
          <a:solidFill>
            <a:schemeClr val="bg2">
              <a:alpha val="48000"/>
            </a:schemeClr>
          </a:solidFill>
        </p:spPr>
        <p:style>
          <a:lnRef idx="3">
            <a:schemeClr val="lt1"/>
          </a:lnRef>
          <a:fillRef idx="1">
            <a:schemeClr val="accent3"/>
          </a:fillRef>
          <a:effectRef idx="1">
            <a:schemeClr val="accent3"/>
          </a:effectRef>
          <a:fontRef idx="minor">
            <a:schemeClr val="lt1"/>
          </a:fontRef>
        </p:style>
        <p:txBody>
          <a:bodyPr rtlCol="0" anchor="t"/>
          <a:lstStyle/>
          <a:p>
            <a:pPr algn="ctr"/>
            <a:r>
              <a:rPr lang="en-GB" sz="1600" b="1" dirty="0" smtClean="0">
                <a:solidFill>
                  <a:schemeClr val="tx1"/>
                </a:solidFill>
                <a:latin typeface="Glypha" panose="02000603000000000000" pitchFamily="2" charset="0"/>
              </a:rPr>
              <a:t>Business Travel Direct Mid-Office</a:t>
            </a:r>
          </a:p>
        </p:txBody>
      </p:sp>
      <p:sp>
        <p:nvSpPr>
          <p:cNvPr id="3" name="Rounded Rectangle 2"/>
          <p:cNvSpPr/>
          <p:nvPr/>
        </p:nvSpPr>
        <p:spPr>
          <a:xfrm>
            <a:off x="3486689" y="1290237"/>
            <a:ext cx="973293" cy="739883"/>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100" dirty="0" smtClean="0">
                <a:solidFill>
                  <a:schemeClr val="bg2">
                    <a:lumMod val="25000"/>
                  </a:schemeClr>
                </a:solidFill>
                <a:latin typeface="Century Gothic" panose="020B0502020202020204" pitchFamily="34" charset="0"/>
              </a:rPr>
              <a:t>managed</a:t>
            </a:r>
            <a:endParaRPr lang="en-GB" sz="1100" dirty="0">
              <a:solidFill>
                <a:schemeClr val="bg2">
                  <a:lumMod val="25000"/>
                </a:schemeClr>
              </a:solidFill>
              <a:latin typeface="Century Gothic" panose="020B0502020202020204" pitchFamily="34" charset="0"/>
            </a:endParaRPr>
          </a:p>
        </p:txBody>
      </p:sp>
      <p:sp>
        <p:nvSpPr>
          <p:cNvPr id="4" name="Rounded Rectangle 3"/>
          <p:cNvSpPr/>
          <p:nvPr/>
        </p:nvSpPr>
        <p:spPr>
          <a:xfrm>
            <a:off x="4534765" y="1290237"/>
            <a:ext cx="1009325" cy="73988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100" dirty="0">
                <a:latin typeface="Century Gothic" panose="020B0502020202020204" pitchFamily="34" charset="0"/>
              </a:rPr>
              <a:t>u</a:t>
            </a:r>
            <a:r>
              <a:rPr lang="en-GB" sz="1100" dirty="0" smtClean="0">
                <a:latin typeface="Century Gothic" panose="020B0502020202020204" pitchFamily="34" charset="0"/>
              </a:rPr>
              <a:t>n-managed</a:t>
            </a:r>
            <a:endParaRPr lang="en-GB" sz="1100" dirty="0">
              <a:latin typeface="Century Gothic" panose="020B0502020202020204" pitchFamily="34" charset="0"/>
            </a:endParaRPr>
          </a:p>
        </p:txBody>
      </p:sp>
      <p:sp>
        <p:nvSpPr>
          <p:cNvPr id="5" name="Rounded Rectangle 4"/>
          <p:cNvSpPr/>
          <p:nvPr/>
        </p:nvSpPr>
        <p:spPr>
          <a:xfrm>
            <a:off x="3486690" y="2212033"/>
            <a:ext cx="2057400" cy="73988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200" dirty="0" smtClean="0">
                <a:solidFill>
                  <a:schemeClr val="tx1"/>
                </a:solidFill>
                <a:latin typeface="Century Gothic" panose="020B0502020202020204" pitchFamily="34" charset="0"/>
              </a:rPr>
              <a:t>itinerary</a:t>
            </a:r>
            <a:endParaRPr lang="en-GB" sz="1200" dirty="0">
              <a:solidFill>
                <a:schemeClr val="tx1"/>
              </a:solidFill>
              <a:latin typeface="Century Gothic" panose="020B0502020202020204" pitchFamily="34" charset="0"/>
            </a:endParaRPr>
          </a:p>
        </p:txBody>
      </p:sp>
      <p:sp>
        <p:nvSpPr>
          <p:cNvPr id="6" name="Rounded Rectangle 5"/>
          <p:cNvSpPr/>
          <p:nvPr/>
        </p:nvSpPr>
        <p:spPr>
          <a:xfrm>
            <a:off x="4459982" y="4418250"/>
            <a:ext cx="1165570" cy="765643"/>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200" dirty="0" smtClean="0">
                <a:solidFill>
                  <a:schemeClr val="bg2">
                    <a:lumMod val="25000"/>
                  </a:schemeClr>
                </a:solidFill>
                <a:latin typeface="Century Gothic" panose="020B0502020202020204" pitchFamily="34" charset="0"/>
              </a:rPr>
              <a:t>Travel Programme Metrics</a:t>
            </a:r>
            <a:endParaRPr lang="en-GB" sz="1200" dirty="0">
              <a:solidFill>
                <a:schemeClr val="bg2">
                  <a:lumMod val="25000"/>
                </a:schemeClr>
              </a:solidFill>
              <a:latin typeface="Century Gothic" panose="020B0502020202020204" pitchFamily="34" charset="0"/>
            </a:endParaRPr>
          </a:p>
        </p:txBody>
      </p:sp>
      <p:sp>
        <p:nvSpPr>
          <p:cNvPr id="7" name="Rounded Rectangle 6"/>
          <p:cNvSpPr/>
          <p:nvPr/>
        </p:nvSpPr>
        <p:spPr>
          <a:xfrm>
            <a:off x="1323975" y="3097494"/>
            <a:ext cx="2316055" cy="765643"/>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dirty="0" smtClean="0">
                <a:solidFill>
                  <a:schemeClr val="bg2">
                    <a:lumMod val="25000"/>
                  </a:schemeClr>
                </a:solidFill>
                <a:latin typeface="Century Gothic" panose="020B0502020202020204" pitchFamily="34" charset="0"/>
              </a:rPr>
              <a:t>Spend consolidation for oversight &amp; management</a:t>
            </a:r>
            <a:endParaRPr lang="en-GB" sz="1600" dirty="0">
              <a:solidFill>
                <a:schemeClr val="bg2">
                  <a:lumMod val="25000"/>
                </a:schemeClr>
              </a:solidFill>
              <a:latin typeface="Century Gothic" panose="020B0502020202020204" pitchFamily="34" charset="0"/>
            </a:endParaRPr>
          </a:p>
        </p:txBody>
      </p:sp>
      <p:sp>
        <p:nvSpPr>
          <p:cNvPr id="8" name="Rounded Rectangle 7"/>
          <p:cNvSpPr/>
          <p:nvPr/>
        </p:nvSpPr>
        <p:spPr>
          <a:xfrm>
            <a:off x="5843447" y="3289857"/>
            <a:ext cx="1771425" cy="613993"/>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dirty="0">
                <a:solidFill>
                  <a:schemeClr val="bg2">
                    <a:lumMod val="25000"/>
                  </a:schemeClr>
                </a:solidFill>
                <a:latin typeface="Century Gothic" panose="020B0502020202020204" pitchFamily="34" charset="0"/>
              </a:rPr>
              <a:t>Duty of care</a:t>
            </a:r>
          </a:p>
        </p:txBody>
      </p:sp>
      <p:sp>
        <p:nvSpPr>
          <p:cNvPr id="29" name="Rounded Rectangle 28"/>
          <p:cNvSpPr/>
          <p:nvPr/>
        </p:nvSpPr>
        <p:spPr>
          <a:xfrm>
            <a:off x="3321334" y="5354735"/>
            <a:ext cx="2304218" cy="529769"/>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dirty="0" smtClean="0">
                <a:solidFill>
                  <a:schemeClr val="bg2">
                    <a:lumMod val="25000"/>
                  </a:schemeClr>
                </a:solidFill>
                <a:latin typeface="Century Gothic" panose="020B0502020202020204" pitchFamily="34" charset="0"/>
              </a:rPr>
              <a:t>Benchmarking Data</a:t>
            </a:r>
            <a:endParaRPr lang="en-GB" sz="1600" dirty="0">
              <a:solidFill>
                <a:schemeClr val="bg2">
                  <a:lumMod val="25000"/>
                </a:schemeClr>
              </a:solidFill>
              <a:latin typeface="Century Gothic" panose="020B0502020202020204" pitchFamily="34" charset="0"/>
            </a:endParaRPr>
          </a:p>
        </p:txBody>
      </p:sp>
      <p:sp>
        <p:nvSpPr>
          <p:cNvPr id="31" name="Rounded Rectangle 30"/>
          <p:cNvSpPr/>
          <p:nvPr/>
        </p:nvSpPr>
        <p:spPr>
          <a:xfrm>
            <a:off x="3280015" y="4418247"/>
            <a:ext cx="1091960" cy="78916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dirty="0" smtClean="0">
                <a:solidFill>
                  <a:schemeClr val="bg2">
                    <a:lumMod val="25000"/>
                  </a:schemeClr>
                </a:solidFill>
                <a:latin typeface="Century Gothic" panose="020B0502020202020204" pitchFamily="34" charset="0"/>
              </a:rPr>
              <a:t>Rate Auditing</a:t>
            </a:r>
            <a:endParaRPr lang="en-GB" sz="1600" dirty="0">
              <a:solidFill>
                <a:schemeClr val="bg2">
                  <a:lumMod val="25000"/>
                </a:schemeClr>
              </a:solidFill>
              <a:latin typeface="Century Gothic" panose="020B0502020202020204" pitchFamily="34" charset="0"/>
            </a:endParaRPr>
          </a:p>
        </p:txBody>
      </p:sp>
      <p:sp>
        <p:nvSpPr>
          <p:cNvPr id="2" name="Rounded Rectangle 1"/>
          <p:cNvSpPr/>
          <p:nvPr/>
        </p:nvSpPr>
        <p:spPr>
          <a:xfrm>
            <a:off x="137458" y="5037031"/>
            <a:ext cx="2919389" cy="1406137"/>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3" name="TextBox 32"/>
          <p:cNvSpPr txBox="1"/>
          <p:nvPr/>
        </p:nvSpPr>
        <p:spPr>
          <a:xfrm>
            <a:off x="217981" y="5262039"/>
            <a:ext cx="2758342" cy="923330"/>
          </a:xfrm>
          <a:prstGeom prst="rect">
            <a:avLst/>
          </a:prstGeom>
          <a:noFill/>
        </p:spPr>
        <p:txBody>
          <a:bodyPr wrap="square" rtlCol="0">
            <a:spAutoFit/>
          </a:bodyPr>
          <a:lstStyle/>
          <a:p>
            <a:pPr algn="ctr"/>
            <a:r>
              <a:rPr lang="en-GB" b="1" dirty="0" smtClean="0">
                <a:solidFill>
                  <a:schemeClr val="bg1"/>
                </a:solidFill>
                <a:latin typeface="Glypha" panose="02000603000000000000" pitchFamily="2" charset="0"/>
              </a:rPr>
              <a:t>New components of our </a:t>
            </a:r>
          </a:p>
          <a:p>
            <a:pPr algn="ctr"/>
            <a:r>
              <a:rPr lang="en-GB" b="1" dirty="0" smtClean="0">
                <a:solidFill>
                  <a:schemeClr val="bg1"/>
                </a:solidFill>
                <a:latin typeface="Glypha" panose="02000603000000000000" pitchFamily="2" charset="0"/>
              </a:rPr>
              <a:t>evolving eco-system</a:t>
            </a:r>
            <a:endParaRPr lang="en-GB" b="1" dirty="0">
              <a:solidFill>
                <a:schemeClr val="bg1"/>
              </a:solidFill>
              <a:latin typeface="Glypha" panose="02000603000000000000" pitchFamily="2" charset="0"/>
            </a:endParaRPr>
          </a:p>
        </p:txBody>
      </p:sp>
      <p:sp>
        <p:nvSpPr>
          <p:cNvPr id="19" name="Rounded Rectangle 18"/>
          <p:cNvSpPr/>
          <p:nvPr/>
        </p:nvSpPr>
        <p:spPr>
          <a:xfrm>
            <a:off x="5843449" y="4038603"/>
            <a:ext cx="1771425" cy="613993"/>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dirty="0" smtClean="0">
                <a:solidFill>
                  <a:schemeClr val="bg2">
                    <a:lumMod val="25000"/>
                  </a:schemeClr>
                </a:solidFill>
                <a:latin typeface="Century Gothic" panose="020B0502020202020204" pitchFamily="34" charset="0"/>
              </a:rPr>
              <a:t>Help when needed 24x7</a:t>
            </a:r>
            <a:endParaRPr lang="en-GB" sz="16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2954257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 y="-914400"/>
            <a:ext cx="9212156" cy="7239000"/>
          </a:xfrm>
          <a:prstGeom prst="rect">
            <a:avLst/>
          </a:prstGeom>
        </p:spPr>
      </p:pic>
      <p:sp>
        <p:nvSpPr>
          <p:cNvPr id="3" name="Rectangle 2"/>
          <p:cNvSpPr/>
          <p:nvPr/>
        </p:nvSpPr>
        <p:spPr>
          <a:xfrm>
            <a:off x="-57150" y="4800600"/>
            <a:ext cx="9201150" cy="205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GB" sz="4400" b="1" dirty="0">
                <a:latin typeface="Glypha" panose="02000603000000000000" pitchFamily="2" charset="0"/>
              </a:rPr>
              <a:t>U</a:t>
            </a:r>
            <a:r>
              <a:rPr lang="en-GB" sz="4400" b="1" dirty="0" smtClean="0">
                <a:latin typeface="Glypha" panose="02000603000000000000" pitchFamily="2" charset="0"/>
              </a:rPr>
              <a:t>n-managed is… manageable!</a:t>
            </a:r>
            <a:endParaRPr lang="en-GB" sz="4400" b="1" dirty="0">
              <a:latin typeface="Glypha" panose="02000603000000000000" pitchFamily="2" charset="0"/>
            </a:endParaRPr>
          </a:p>
        </p:txBody>
      </p:sp>
    </p:spTree>
    <p:extLst>
      <p:ext uri="{BB962C8B-B14F-4D97-AF65-F5344CB8AC3E}">
        <p14:creationId xmlns:p14="http://schemas.microsoft.com/office/powerpoint/2010/main" val="1407128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1176" y="365126"/>
            <a:ext cx="8602823" cy="1325563"/>
          </a:xfrm>
        </p:spPr>
        <p:txBody>
          <a:bodyPr>
            <a:noAutofit/>
          </a:bodyPr>
          <a:lstStyle/>
          <a:p>
            <a:r>
              <a:rPr lang="en-GB" sz="4000" dirty="0" smtClean="0">
                <a:latin typeface="Glypha" panose="02000603000000000000" pitchFamily="2" charset="0"/>
              </a:rPr>
              <a:t>Why manage the travel category?</a:t>
            </a:r>
            <a:endParaRPr lang="en-GB" sz="4000" dirty="0">
              <a:latin typeface="Glypha" panose="02000603000000000000" pitchFamily="2"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971" y="2049332"/>
            <a:ext cx="2513104" cy="201502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0932" y="2743202"/>
            <a:ext cx="2483455" cy="198293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325" y="4064356"/>
            <a:ext cx="1988125" cy="1587432"/>
          </a:xfrm>
          <a:prstGeom prst="rect">
            <a:avLst/>
          </a:prstGeom>
        </p:spPr>
      </p:pic>
    </p:spTree>
    <p:extLst>
      <p:ext uri="{BB962C8B-B14F-4D97-AF65-F5344CB8AC3E}">
        <p14:creationId xmlns:p14="http://schemas.microsoft.com/office/powerpoint/2010/main" val="1125043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79475" y="320744"/>
            <a:ext cx="7191248" cy="1081089"/>
          </a:xfrm>
        </p:spPr>
        <p:txBody>
          <a:bodyPr>
            <a:noAutofit/>
          </a:bodyPr>
          <a:lstStyle/>
          <a:p>
            <a:r>
              <a:rPr lang="en-GB" sz="4000" dirty="0" smtClean="0">
                <a:latin typeface="Glypha" panose="02000603000000000000" pitchFamily="2" charset="0"/>
              </a:rPr>
              <a:t>What is critical to success?</a:t>
            </a:r>
            <a:endParaRPr lang="en-GB" sz="4000" dirty="0">
              <a:latin typeface="Glypha"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01" y="1581151"/>
            <a:ext cx="2387514" cy="19050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060" y="2856633"/>
            <a:ext cx="2269091" cy="17972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899" y="3911955"/>
            <a:ext cx="2199409" cy="1783304"/>
          </a:xfrm>
          <a:prstGeom prst="rect">
            <a:avLst/>
          </a:prstGeom>
        </p:spPr>
      </p:pic>
    </p:spTree>
    <p:extLst>
      <p:ext uri="{BB962C8B-B14F-4D97-AF65-F5344CB8AC3E}">
        <p14:creationId xmlns:p14="http://schemas.microsoft.com/office/powerpoint/2010/main" val="516851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55030" y="1385764"/>
            <a:ext cx="7233939" cy="454659"/>
          </a:xfrm>
        </p:spPr>
        <p:txBody>
          <a:bodyPr>
            <a:normAutofit fontScale="70000" lnSpcReduction="20000"/>
          </a:bodyPr>
          <a:lstStyle/>
          <a:p>
            <a:pPr algn="ctr"/>
            <a:r>
              <a:rPr lang="en-US" dirty="0" smtClean="0">
                <a:latin typeface="Glypha" panose="02000603000000000000" pitchFamily="2" charset="0"/>
              </a:rPr>
              <a:t>Hotel leakage exceeds 60% in Europe and 40% in North America</a:t>
            </a:r>
            <a:endParaRPr lang="en-US" dirty="0">
              <a:latin typeface="Glypha" panose="02000603000000000000" pitchFamily="2" charset="0"/>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134466192"/>
              </p:ext>
            </p:extLst>
          </p:nvPr>
        </p:nvGraphicFramePr>
        <p:xfrm>
          <a:off x="1092201" y="2009775"/>
          <a:ext cx="71262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411401"/>
            <a:ext cx="8229600" cy="722314"/>
          </a:xfrm>
        </p:spPr>
        <p:txBody>
          <a:bodyPr>
            <a:normAutofit fontScale="90000"/>
          </a:bodyPr>
          <a:lstStyle/>
          <a:p>
            <a:r>
              <a:rPr lang="en-US" dirty="0" smtClean="0">
                <a:latin typeface="Glypha" panose="02000603000000000000" pitchFamily="2" charset="0"/>
              </a:rPr>
              <a:t>Direct booking is happening</a:t>
            </a:r>
            <a:endParaRPr lang="en-US" dirty="0">
              <a:latin typeface="Glypha" panose="02000603000000000000" pitchFamily="2" charset="0"/>
            </a:endParaRPr>
          </a:p>
        </p:txBody>
      </p:sp>
      <p:sp>
        <p:nvSpPr>
          <p:cNvPr id="5" name="Title 1"/>
          <p:cNvSpPr txBox="1">
            <a:spLocks/>
          </p:cNvSpPr>
          <p:nvPr/>
        </p:nvSpPr>
        <p:spPr>
          <a:xfrm>
            <a:off x="594515" y="518162"/>
            <a:ext cx="8183725" cy="615553"/>
          </a:xfrm>
          <a:prstGeom prst="rect">
            <a:avLst/>
          </a:prstGeom>
        </p:spPr>
        <p:txBody>
          <a:bodyPr vert="horz" lIns="0" tIns="0" rIns="0" bIns="0" rtlCol="0" anchor="t" anchorCtr="0">
            <a:noAutofit/>
          </a:bodyPr>
          <a:lstStyle>
            <a:lvl1pPr algn="l" defTabSz="914400" rtl="0" eaLnBrk="1" latinLnBrk="0" hangingPunct="1">
              <a:spcBef>
                <a:spcPct val="0"/>
              </a:spcBef>
              <a:buNone/>
              <a:defRPr sz="4000" b="1" kern="1200">
                <a:solidFill>
                  <a:schemeClr val="accent1"/>
                </a:solidFill>
                <a:latin typeface="+mj-lt"/>
                <a:ea typeface="+mj-ea"/>
                <a:cs typeface="+mj-cs"/>
              </a:defRPr>
            </a:lvl1pPr>
          </a:lstStyle>
          <a:p>
            <a:endParaRPr lang="en-US" dirty="0"/>
          </a:p>
        </p:txBody>
      </p:sp>
      <p:sp>
        <p:nvSpPr>
          <p:cNvPr id="8" name="TextBox 7"/>
          <p:cNvSpPr txBox="1"/>
          <p:nvPr/>
        </p:nvSpPr>
        <p:spPr>
          <a:xfrm>
            <a:off x="205673" y="5941172"/>
            <a:ext cx="3313215" cy="307777"/>
          </a:xfrm>
          <a:prstGeom prst="rect">
            <a:avLst/>
          </a:prstGeom>
          <a:noFill/>
        </p:spPr>
        <p:txBody>
          <a:bodyPr wrap="none" rtlCol="0">
            <a:spAutoFit/>
          </a:bodyPr>
          <a:lstStyle/>
          <a:p>
            <a:r>
              <a:rPr lang="en-US" sz="1400" b="1" dirty="0" smtClean="0"/>
              <a:t>Source: CWT Travel Management Institute</a:t>
            </a:r>
            <a:endParaRPr lang="en-US" sz="1400" b="1" dirty="0"/>
          </a:p>
        </p:txBody>
      </p:sp>
    </p:spTree>
    <p:extLst>
      <p:ext uri="{BB962C8B-B14F-4D97-AF65-F5344CB8AC3E}">
        <p14:creationId xmlns:p14="http://schemas.microsoft.com/office/powerpoint/2010/main" val="2651438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7199" y="2001329"/>
            <a:ext cx="8289985" cy="229942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p:txBody>
          <a:bodyPr>
            <a:noAutofit/>
          </a:bodyPr>
          <a:lstStyle/>
          <a:p>
            <a:pPr algn="ctr"/>
            <a:r>
              <a:rPr lang="en-GB" sz="6600" dirty="0" smtClean="0">
                <a:latin typeface="Glypha" panose="02000603000000000000" pitchFamily="2" charset="0"/>
              </a:rPr>
              <a:t>Thank you</a:t>
            </a:r>
            <a:endParaRPr lang="en-GB" sz="4400" dirty="0">
              <a:latin typeface="Glypha" panose="02000603000000000000" pitchFamily="2" charset="0"/>
            </a:endParaRPr>
          </a:p>
        </p:txBody>
      </p:sp>
      <p:sp>
        <p:nvSpPr>
          <p:cNvPr id="4" name="Subtitle 2"/>
          <p:cNvSpPr txBox="1">
            <a:spLocks/>
          </p:cNvSpPr>
          <p:nvPr/>
        </p:nvSpPr>
        <p:spPr>
          <a:xfrm>
            <a:off x="251520" y="1300633"/>
            <a:ext cx="8568952" cy="5040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dirty="0" smtClean="0">
                <a:solidFill>
                  <a:schemeClr val="tx1">
                    <a:lumMod val="85000"/>
                    <a:lumOff val="15000"/>
                  </a:schemeClr>
                </a:solidFill>
                <a:latin typeface="Glypha" panose="02000603000000000000" pitchFamily="2" charset="0"/>
              </a:rPr>
              <a:t>Webinar: Open booking: beyond the hype</a:t>
            </a:r>
            <a:endParaRPr lang="en-GB" b="1" dirty="0">
              <a:solidFill>
                <a:schemeClr val="tx1">
                  <a:lumMod val="85000"/>
                  <a:lumOff val="15000"/>
                </a:schemeClr>
              </a:solidFill>
              <a:latin typeface="Glypha" panose="02000603000000000000" pitchFamily="2" charset="0"/>
            </a:endParaRPr>
          </a:p>
        </p:txBody>
      </p:sp>
      <p:sp>
        <p:nvSpPr>
          <p:cNvPr id="9" name="TextBox 8"/>
          <p:cNvSpPr txBox="1"/>
          <p:nvPr/>
        </p:nvSpPr>
        <p:spPr>
          <a:xfrm>
            <a:off x="3836895" y="2000236"/>
            <a:ext cx="1252405" cy="338554"/>
          </a:xfrm>
          <a:prstGeom prst="rect">
            <a:avLst/>
          </a:prstGeom>
          <a:noFill/>
        </p:spPr>
        <p:txBody>
          <a:bodyPr wrap="square" rtlCol="0">
            <a:spAutoFit/>
          </a:bodyPr>
          <a:lstStyle/>
          <a:p>
            <a:r>
              <a:rPr lang="en-GB" sz="1600" dirty="0" smtClean="0">
                <a:latin typeface="Glypha" panose="02000603000000000000" pitchFamily="2" charset="0"/>
              </a:rPr>
              <a:t>Our Panel</a:t>
            </a:r>
            <a:endParaRPr lang="en-GB" sz="1600" dirty="0">
              <a:latin typeface="Glypha" panose="02000603000000000000" pitchFamily="2" charset="0"/>
            </a:endParaRPr>
          </a:p>
        </p:txBody>
      </p:sp>
      <p:sp>
        <p:nvSpPr>
          <p:cNvPr id="10" name="TextBox 9"/>
          <p:cNvSpPr txBox="1"/>
          <p:nvPr/>
        </p:nvSpPr>
        <p:spPr>
          <a:xfrm>
            <a:off x="990121" y="3800938"/>
            <a:ext cx="1763624" cy="461665"/>
          </a:xfrm>
          <a:prstGeom prst="rect">
            <a:avLst/>
          </a:prstGeom>
          <a:noFill/>
        </p:spPr>
        <p:txBody>
          <a:bodyPr wrap="none" rtlCol="0">
            <a:spAutoFit/>
          </a:bodyPr>
          <a:lstStyle/>
          <a:p>
            <a:pPr algn="ctr"/>
            <a:r>
              <a:rPr lang="en-GB" sz="1200" dirty="0" smtClean="0">
                <a:latin typeface="Glypha" panose="02000603000000000000" pitchFamily="2" charset="0"/>
              </a:rPr>
              <a:t>Herman van </a:t>
            </a:r>
            <a:r>
              <a:rPr lang="en-GB" sz="1200" dirty="0" err="1" smtClean="0">
                <a:latin typeface="Glypha" panose="02000603000000000000" pitchFamily="2" charset="0"/>
              </a:rPr>
              <a:t>Waveren</a:t>
            </a:r>
            <a:endParaRPr lang="en-GB" sz="1200" dirty="0" smtClean="0">
              <a:latin typeface="Glypha" panose="02000603000000000000" pitchFamily="2" charset="0"/>
            </a:endParaRPr>
          </a:p>
          <a:p>
            <a:pPr algn="ctr"/>
            <a:r>
              <a:rPr lang="en-GB" sz="1200" dirty="0" smtClean="0">
                <a:latin typeface="Glypha" panose="02000603000000000000" pitchFamily="2" charset="0"/>
              </a:rPr>
              <a:t>Concur</a:t>
            </a:r>
          </a:p>
        </p:txBody>
      </p:sp>
      <p:sp>
        <p:nvSpPr>
          <p:cNvPr id="17" name="TextBox 16"/>
          <p:cNvSpPr txBox="1"/>
          <p:nvPr/>
        </p:nvSpPr>
        <p:spPr>
          <a:xfrm>
            <a:off x="3645097" y="3800935"/>
            <a:ext cx="1626536" cy="461665"/>
          </a:xfrm>
          <a:prstGeom prst="rect">
            <a:avLst/>
          </a:prstGeom>
          <a:noFill/>
        </p:spPr>
        <p:txBody>
          <a:bodyPr wrap="none" rtlCol="0">
            <a:spAutoFit/>
          </a:bodyPr>
          <a:lstStyle/>
          <a:p>
            <a:pPr algn="ctr"/>
            <a:r>
              <a:rPr lang="en-GB" sz="1200" dirty="0" smtClean="0">
                <a:latin typeface="Glypha" panose="02000603000000000000" pitchFamily="2" charset="0"/>
              </a:rPr>
              <a:t>Ian Ferguson</a:t>
            </a:r>
          </a:p>
          <a:p>
            <a:pPr algn="ctr"/>
            <a:r>
              <a:rPr lang="en-GB" sz="1200" dirty="0" smtClean="0">
                <a:latin typeface="Glypha" panose="02000603000000000000" pitchFamily="2" charset="0"/>
              </a:rPr>
              <a:t>Business Travel Direct</a:t>
            </a:r>
          </a:p>
        </p:txBody>
      </p:sp>
      <p:sp>
        <p:nvSpPr>
          <p:cNvPr id="18" name="TextBox 17"/>
          <p:cNvSpPr txBox="1"/>
          <p:nvPr/>
        </p:nvSpPr>
        <p:spPr>
          <a:xfrm>
            <a:off x="5974658" y="3830206"/>
            <a:ext cx="2199522" cy="646331"/>
          </a:xfrm>
          <a:prstGeom prst="rect">
            <a:avLst/>
          </a:prstGeom>
          <a:noFill/>
        </p:spPr>
        <p:txBody>
          <a:bodyPr wrap="square" rtlCol="0">
            <a:spAutoFit/>
          </a:bodyPr>
          <a:lstStyle/>
          <a:p>
            <a:pPr algn="ctr"/>
            <a:r>
              <a:rPr lang="en-GB" sz="1200" dirty="0" smtClean="0">
                <a:latin typeface="Glypha" panose="02000603000000000000" pitchFamily="2" charset="0"/>
              </a:rPr>
              <a:t>Robert Daykin</a:t>
            </a:r>
          </a:p>
          <a:p>
            <a:pPr algn="ctr"/>
            <a:r>
              <a:rPr lang="en-GB" sz="1200" dirty="0" smtClean="0">
                <a:latin typeface="Glypha" panose="02000603000000000000" pitchFamily="2" charset="0"/>
              </a:rPr>
              <a:t>Corporate Travel Partners </a:t>
            </a:r>
          </a:p>
          <a:p>
            <a:pPr algn="ctr"/>
            <a:endParaRPr lang="en-GB" sz="1200" dirty="0" smtClean="0">
              <a:latin typeface="Glypha" panose="02000603000000000000" pitchFamily="2"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102" y="2293723"/>
            <a:ext cx="1546762" cy="1546762"/>
          </a:xfrm>
          <a:prstGeom prst="rect">
            <a:avLst/>
          </a:prstGeom>
        </p:spPr>
      </p:pic>
      <p:pic>
        <p:nvPicPr>
          <p:cNvPr id="14" name="Picture 13" descr="hermanbw.png"/>
          <p:cNvPicPr>
            <a:picLocks noChangeAspect="1"/>
          </p:cNvPicPr>
          <p:nvPr/>
        </p:nvPicPr>
        <p:blipFill>
          <a:blip r:embed="rId3"/>
          <a:stretch>
            <a:fillRect/>
          </a:stretch>
        </p:blipFill>
        <p:spPr>
          <a:xfrm>
            <a:off x="1122536" y="2325450"/>
            <a:ext cx="1489282" cy="1489282"/>
          </a:xfrm>
          <a:prstGeom prst="rect">
            <a:avLst/>
          </a:prstGeom>
        </p:spPr>
      </p:pic>
      <p:pic>
        <p:nvPicPr>
          <p:cNvPr id="15" name="Picture 14" descr="ian-fergusonbw.jpg"/>
          <p:cNvPicPr>
            <a:picLocks noChangeAspect="1"/>
          </p:cNvPicPr>
          <p:nvPr/>
        </p:nvPicPr>
        <p:blipFill>
          <a:blip r:embed="rId4"/>
          <a:stretch>
            <a:fillRect/>
          </a:stretch>
        </p:blipFill>
        <p:spPr>
          <a:xfrm>
            <a:off x="3733532" y="2282073"/>
            <a:ext cx="1548135" cy="1548135"/>
          </a:xfrm>
          <a:prstGeom prst="rect">
            <a:avLst/>
          </a:prstGeom>
        </p:spPr>
      </p:pic>
      <p:sp>
        <p:nvSpPr>
          <p:cNvPr id="5" name="TextBox 4"/>
          <p:cNvSpPr txBox="1"/>
          <p:nvPr/>
        </p:nvSpPr>
        <p:spPr>
          <a:xfrm>
            <a:off x="1709097" y="4627272"/>
            <a:ext cx="6240811" cy="461665"/>
          </a:xfrm>
          <a:prstGeom prst="rect">
            <a:avLst/>
          </a:prstGeom>
          <a:noFill/>
        </p:spPr>
        <p:txBody>
          <a:bodyPr wrap="none" rtlCol="0">
            <a:spAutoFit/>
          </a:bodyPr>
          <a:lstStyle/>
          <a:p>
            <a:r>
              <a:rPr lang="en-GB" sz="2400" dirty="0" smtClean="0">
                <a:latin typeface="Glypha" panose="02000603000000000000" pitchFamily="2" charset="0"/>
              </a:rPr>
              <a:t>See more at </a:t>
            </a:r>
            <a:r>
              <a:rPr lang="en-GB" sz="2400" b="1" dirty="0" smtClean="0">
                <a:latin typeface="Glypha" panose="02000603000000000000" pitchFamily="2" charset="0"/>
              </a:rPr>
              <a:t>www.businesstravel-iq.com</a:t>
            </a:r>
            <a:endParaRPr lang="en-GB" sz="2400" b="1" dirty="0">
              <a:latin typeface="Glypha" panose="02000603000000000000" pitchFamily="2" charset="0"/>
            </a:endParaRPr>
          </a:p>
        </p:txBody>
      </p:sp>
    </p:spTree>
    <p:extLst>
      <p:ext uri="{BB962C8B-B14F-4D97-AF65-F5344CB8AC3E}">
        <p14:creationId xmlns:p14="http://schemas.microsoft.com/office/powerpoint/2010/main" val="33158784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29915"/>
            <a:ext cx="8229600" cy="844472"/>
          </a:xfrm>
        </p:spPr>
        <p:txBody>
          <a:bodyPr>
            <a:noAutofit/>
          </a:bodyPr>
          <a:lstStyle/>
          <a:p>
            <a:pPr algn="ctr"/>
            <a:r>
              <a:rPr lang="en-GB" sz="5400" dirty="0" smtClean="0">
                <a:latin typeface="Glypha" panose="02000603000000000000" pitchFamily="2" charset="0"/>
              </a:rPr>
              <a:t>Our next webinar</a:t>
            </a:r>
            <a:endParaRPr lang="en-GB" sz="5400" dirty="0">
              <a:latin typeface="Glypha" panose="02000603000000000000" pitchFamily="2" charset="0"/>
            </a:endParaRPr>
          </a:p>
        </p:txBody>
      </p:sp>
      <p:sp>
        <p:nvSpPr>
          <p:cNvPr id="5" name="Rectangle 4"/>
          <p:cNvSpPr/>
          <p:nvPr/>
        </p:nvSpPr>
        <p:spPr>
          <a:xfrm>
            <a:off x="5293300" y="1484960"/>
            <a:ext cx="3393501" cy="2554545"/>
          </a:xfrm>
          <a:prstGeom prst="rect">
            <a:avLst/>
          </a:prstGeom>
        </p:spPr>
        <p:txBody>
          <a:bodyPr wrap="square">
            <a:spAutoFit/>
          </a:bodyPr>
          <a:lstStyle/>
          <a:p>
            <a:r>
              <a:rPr lang="en-GB" sz="4000" b="1" dirty="0" smtClean="0">
                <a:latin typeface="Glypha"/>
              </a:rPr>
              <a:t>Using social media in your  travel programme</a:t>
            </a:r>
          </a:p>
        </p:txBody>
      </p:sp>
      <p:sp>
        <p:nvSpPr>
          <p:cNvPr id="6" name="TextBox 5"/>
          <p:cNvSpPr txBox="1"/>
          <p:nvPr/>
        </p:nvSpPr>
        <p:spPr>
          <a:xfrm>
            <a:off x="457200" y="5165804"/>
            <a:ext cx="7552593" cy="769441"/>
          </a:xfrm>
          <a:prstGeom prst="rect">
            <a:avLst/>
          </a:prstGeom>
          <a:noFill/>
        </p:spPr>
        <p:txBody>
          <a:bodyPr wrap="square" rtlCol="0">
            <a:spAutoFit/>
          </a:bodyPr>
          <a:lstStyle/>
          <a:p>
            <a:r>
              <a:rPr lang="en-GB" sz="4400" b="1" dirty="0" smtClean="0">
                <a:latin typeface="Glypha"/>
              </a:rPr>
              <a:t>Friday 8 April at 11am</a:t>
            </a:r>
          </a:p>
        </p:txBody>
      </p:sp>
      <p:pic>
        <p:nvPicPr>
          <p:cNvPr id="2050" name="Picture 2" descr="http://thesocialmediamonthly.com/wp-content/uploads/2014/09/Facebook-viajero.png"/>
          <p:cNvPicPr>
            <a:picLocks noChangeAspect="1" noChangeArrowheads="1"/>
          </p:cNvPicPr>
          <p:nvPr/>
        </p:nvPicPr>
        <p:blipFill>
          <a:blip r:embed="rId2"/>
          <a:srcRect/>
          <a:stretch>
            <a:fillRect/>
          </a:stretch>
        </p:blipFill>
        <p:spPr bwMode="auto">
          <a:xfrm>
            <a:off x="1" y="1274387"/>
            <a:ext cx="5293299" cy="3912822"/>
          </a:xfrm>
          <a:prstGeom prst="rect">
            <a:avLst/>
          </a:prstGeom>
          <a:noFill/>
        </p:spPr>
      </p:pic>
    </p:spTree>
    <p:extLst>
      <p:ext uri="{BB962C8B-B14F-4D97-AF65-F5344CB8AC3E}">
        <p14:creationId xmlns:p14="http://schemas.microsoft.com/office/powerpoint/2010/main" val="347375645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85" y="365763"/>
            <a:ext cx="8406822" cy="615553"/>
          </a:xfrm>
        </p:spPr>
        <p:txBody>
          <a:bodyPr>
            <a:noAutofit/>
          </a:bodyPr>
          <a:lstStyle/>
          <a:p>
            <a:r>
              <a:rPr lang="en-US" sz="3600" dirty="0" smtClean="0">
                <a:solidFill>
                  <a:schemeClr val="accent1"/>
                </a:solidFill>
                <a:latin typeface="Glypha" panose="02000603000000000000" pitchFamily="2" charset="0"/>
              </a:rPr>
              <a:t>Booking </a:t>
            </a:r>
            <a:r>
              <a:rPr lang="en-US" sz="3600" dirty="0">
                <a:solidFill>
                  <a:schemeClr val="accent1"/>
                </a:solidFill>
                <a:latin typeface="Glypha" panose="02000603000000000000" pitchFamily="2" charset="0"/>
              </a:rPr>
              <a:t>d</a:t>
            </a:r>
            <a:r>
              <a:rPr lang="en-US" sz="3600" dirty="0" smtClean="0">
                <a:solidFill>
                  <a:schemeClr val="accent1"/>
                </a:solidFill>
                <a:latin typeface="Glypha" panose="02000603000000000000" pitchFamily="2" charset="0"/>
              </a:rPr>
              <a:t>irect booking breakdown</a:t>
            </a:r>
            <a:endParaRPr lang="en-US" sz="3600" dirty="0">
              <a:solidFill>
                <a:schemeClr val="accent1"/>
              </a:solidFill>
              <a:latin typeface="Glypha" panose="02000603000000000000" pitchFamily="2" charset="0"/>
            </a:endParaRPr>
          </a:p>
        </p:txBody>
      </p:sp>
      <p:sp>
        <p:nvSpPr>
          <p:cNvPr id="5" name="Content Placeholder 4"/>
          <p:cNvSpPr>
            <a:spLocks noGrp="1"/>
          </p:cNvSpPr>
          <p:nvPr>
            <p:ph idx="4294967295"/>
          </p:nvPr>
        </p:nvSpPr>
        <p:spPr>
          <a:xfrm>
            <a:off x="665734" y="1027113"/>
            <a:ext cx="8478267" cy="5840412"/>
          </a:xfrm>
        </p:spPr>
        <p:txBody>
          <a:bodyPr/>
          <a:lstStyle/>
          <a:p>
            <a:endParaRPr lang="en-US" dirty="0"/>
          </a:p>
          <a:p>
            <a:pPr lvl="1"/>
            <a:endParaRPr lang="en-US" dirty="0"/>
          </a:p>
          <a:p>
            <a:pPr lvl="1"/>
            <a:endParaRPr lang="en-US" dirty="0"/>
          </a:p>
          <a:p>
            <a:endParaRPr lang="en-US" dirty="0"/>
          </a:p>
        </p:txBody>
      </p:sp>
      <p:grpSp>
        <p:nvGrpSpPr>
          <p:cNvPr id="30" name="Group 29"/>
          <p:cNvGrpSpPr/>
          <p:nvPr/>
        </p:nvGrpSpPr>
        <p:grpSpPr>
          <a:xfrm>
            <a:off x="1805517" y="1248410"/>
            <a:ext cx="6198700" cy="4550618"/>
            <a:chOff x="640080" y="1629447"/>
            <a:chExt cx="6825926" cy="4550618"/>
          </a:xfrm>
        </p:grpSpPr>
        <p:graphicFrame>
          <p:nvGraphicFramePr>
            <p:cNvPr id="3" name="Diagram 2"/>
            <p:cNvGraphicFramePr/>
            <p:nvPr>
              <p:extLst>
                <p:ext uri="{D42A27DB-BD31-4B8C-83A1-F6EECF244321}">
                  <p14:modId xmlns:p14="http://schemas.microsoft.com/office/powerpoint/2010/main" val="4116312999"/>
                </p:ext>
              </p:extLst>
            </p:nvPr>
          </p:nvGraphicFramePr>
          <p:xfrm>
            <a:off x="640080" y="1629447"/>
            <a:ext cx="6825926" cy="4550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294166" y="1629447"/>
              <a:ext cx="1280095" cy="1283108"/>
              <a:chOff x="1665288" y="1055688"/>
              <a:chExt cx="674687" cy="676275"/>
            </a:xfrm>
          </p:grpSpPr>
          <p:sp>
            <p:nvSpPr>
              <p:cNvPr id="7" name="Oval 31"/>
              <p:cNvSpPr>
                <a:spLocks noChangeArrowheads="1"/>
              </p:cNvSpPr>
              <p:nvPr/>
            </p:nvSpPr>
            <p:spPr bwMode="auto">
              <a:xfrm>
                <a:off x="1665288" y="1055688"/>
                <a:ext cx="674687" cy="676275"/>
              </a:xfrm>
              <a:prstGeom prst="ellipse">
                <a:avLst/>
              </a:prstGeom>
              <a:solidFill>
                <a:srgbClr val="89B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2"/>
              <p:cNvSpPr>
                <a:spLocks/>
              </p:cNvSpPr>
              <p:nvPr/>
            </p:nvSpPr>
            <p:spPr bwMode="auto">
              <a:xfrm>
                <a:off x="1852613" y="1341438"/>
                <a:ext cx="146050" cy="101600"/>
              </a:xfrm>
              <a:custGeom>
                <a:avLst/>
                <a:gdLst>
                  <a:gd name="T0" fmla="*/ 64 w 92"/>
                  <a:gd name="T1" fmla="*/ 0 h 64"/>
                  <a:gd name="T2" fmla="*/ 19 w 92"/>
                  <a:gd name="T3" fmla="*/ 0 h 64"/>
                  <a:gd name="T4" fmla="*/ 0 w 92"/>
                  <a:gd name="T5" fmla="*/ 5 h 64"/>
                  <a:gd name="T6" fmla="*/ 57 w 92"/>
                  <a:gd name="T7" fmla="*/ 64 h 64"/>
                  <a:gd name="T8" fmla="*/ 92 w 92"/>
                  <a:gd name="T9" fmla="*/ 29 h 64"/>
                  <a:gd name="T10" fmla="*/ 64 w 92"/>
                  <a:gd name="T11" fmla="*/ 0 h 64"/>
                </a:gdLst>
                <a:ahLst/>
                <a:cxnLst>
                  <a:cxn ang="0">
                    <a:pos x="T0" y="T1"/>
                  </a:cxn>
                  <a:cxn ang="0">
                    <a:pos x="T2" y="T3"/>
                  </a:cxn>
                  <a:cxn ang="0">
                    <a:pos x="T4" y="T5"/>
                  </a:cxn>
                  <a:cxn ang="0">
                    <a:pos x="T6" y="T7"/>
                  </a:cxn>
                  <a:cxn ang="0">
                    <a:pos x="T8" y="T9"/>
                  </a:cxn>
                  <a:cxn ang="0">
                    <a:pos x="T10" y="T11"/>
                  </a:cxn>
                </a:cxnLst>
                <a:rect l="0" t="0" r="r" b="b"/>
                <a:pathLst>
                  <a:path w="92" h="64">
                    <a:moveTo>
                      <a:pt x="64" y="0"/>
                    </a:moveTo>
                    <a:lnTo>
                      <a:pt x="19" y="0"/>
                    </a:lnTo>
                    <a:lnTo>
                      <a:pt x="0" y="5"/>
                    </a:lnTo>
                    <a:lnTo>
                      <a:pt x="57" y="64"/>
                    </a:lnTo>
                    <a:lnTo>
                      <a:pt x="92" y="29"/>
                    </a:lnTo>
                    <a:lnTo>
                      <a:pt x="64" y="0"/>
                    </a:lnTo>
                    <a:close/>
                  </a:path>
                </a:pathLst>
              </a:custGeom>
              <a:solidFill>
                <a:srgbClr val="77A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3"/>
              <p:cNvSpPr>
                <a:spLocks/>
              </p:cNvSpPr>
              <p:nvPr/>
            </p:nvSpPr>
            <p:spPr bwMode="auto">
              <a:xfrm>
                <a:off x="1852613" y="1341438"/>
                <a:ext cx="146050" cy="101600"/>
              </a:xfrm>
              <a:custGeom>
                <a:avLst/>
                <a:gdLst>
                  <a:gd name="T0" fmla="*/ 64 w 92"/>
                  <a:gd name="T1" fmla="*/ 0 h 64"/>
                  <a:gd name="T2" fmla="*/ 19 w 92"/>
                  <a:gd name="T3" fmla="*/ 0 h 64"/>
                  <a:gd name="T4" fmla="*/ 0 w 92"/>
                  <a:gd name="T5" fmla="*/ 5 h 64"/>
                  <a:gd name="T6" fmla="*/ 57 w 92"/>
                  <a:gd name="T7" fmla="*/ 64 h 64"/>
                  <a:gd name="T8" fmla="*/ 92 w 92"/>
                  <a:gd name="T9" fmla="*/ 29 h 64"/>
                  <a:gd name="T10" fmla="*/ 64 w 92"/>
                  <a:gd name="T11" fmla="*/ 0 h 64"/>
                </a:gdLst>
                <a:ahLst/>
                <a:cxnLst>
                  <a:cxn ang="0">
                    <a:pos x="T0" y="T1"/>
                  </a:cxn>
                  <a:cxn ang="0">
                    <a:pos x="T2" y="T3"/>
                  </a:cxn>
                  <a:cxn ang="0">
                    <a:pos x="T4" y="T5"/>
                  </a:cxn>
                  <a:cxn ang="0">
                    <a:pos x="T6" y="T7"/>
                  </a:cxn>
                  <a:cxn ang="0">
                    <a:pos x="T8" y="T9"/>
                  </a:cxn>
                  <a:cxn ang="0">
                    <a:pos x="T10" y="T11"/>
                  </a:cxn>
                </a:cxnLst>
                <a:rect l="0" t="0" r="r" b="b"/>
                <a:pathLst>
                  <a:path w="92" h="64">
                    <a:moveTo>
                      <a:pt x="64" y="0"/>
                    </a:moveTo>
                    <a:lnTo>
                      <a:pt x="19" y="0"/>
                    </a:lnTo>
                    <a:lnTo>
                      <a:pt x="0" y="5"/>
                    </a:lnTo>
                    <a:lnTo>
                      <a:pt x="57" y="64"/>
                    </a:lnTo>
                    <a:lnTo>
                      <a:pt x="92" y="29"/>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34"/>
              <p:cNvSpPr>
                <a:spLocks/>
              </p:cNvSpPr>
              <p:nvPr/>
            </p:nvSpPr>
            <p:spPr bwMode="auto">
              <a:xfrm>
                <a:off x="1819275" y="1258888"/>
                <a:ext cx="517525" cy="469900"/>
              </a:xfrm>
              <a:custGeom>
                <a:avLst/>
                <a:gdLst>
                  <a:gd name="T0" fmla="*/ 96 w 138"/>
                  <a:gd name="T1" fmla="*/ 0 h 125"/>
                  <a:gd name="T2" fmla="*/ 25 w 138"/>
                  <a:gd name="T3" fmla="*/ 59 h 125"/>
                  <a:gd name="T4" fmla="*/ 0 w 138"/>
                  <a:gd name="T5" fmla="*/ 61 h 125"/>
                  <a:gd name="T6" fmla="*/ 64 w 138"/>
                  <a:gd name="T7" fmla="*/ 125 h 125"/>
                  <a:gd name="T8" fmla="*/ 138 w 138"/>
                  <a:gd name="T9" fmla="*/ 42 h 125"/>
                  <a:gd name="T10" fmla="*/ 96 w 138"/>
                  <a:gd name="T11" fmla="*/ 0 h 125"/>
                </a:gdLst>
                <a:ahLst/>
                <a:cxnLst>
                  <a:cxn ang="0">
                    <a:pos x="T0" y="T1"/>
                  </a:cxn>
                  <a:cxn ang="0">
                    <a:pos x="T2" y="T3"/>
                  </a:cxn>
                  <a:cxn ang="0">
                    <a:pos x="T4" y="T5"/>
                  </a:cxn>
                  <a:cxn ang="0">
                    <a:pos x="T6" y="T7"/>
                  </a:cxn>
                  <a:cxn ang="0">
                    <a:pos x="T8" y="T9"/>
                  </a:cxn>
                  <a:cxn ang="0">
                    <a:pos x="T10" y="T11"/>
                  </a:cxn>
                </a:cxnLst>
                <a:rect l="0" t="0" r="r" b="b"/>
                <a:pathLst>
                  <a:path w="138" h="125">
                    <a:moveTo>
                      <a:pt x="96" y="0"/>
                    </a:moveTo>
                    <a:cubicBezTo>
                      <a:pt x="25" y="59"/>
                      <a:pt x="25" y="59"/>
                      <a:pt x="25" y="59"/>
                    </a:cubicBezTo>
                    <a:cubicBezTo>
                      <a:pt x="0" y="61"/>
                      <a:pt x="0" y="61"/>
                      <a:pt x="0" y="61"/>
                    </a:cubicBezTo>
                    <a:cubicBezTo>
                      <a:pt x="64" y="125"/>
                      <a:pt x="64" y="125"/>
                      <a:pt x="64" y="125"/>
                    </a:cubicBezTo>
                    <a:cubicBezTo>
                      <a:pt x="104" y="118"/>
                      <a:pt x="136" y="84"/>
                      <a:pt x="138" y="42"/>
                    </a:cubicBezTo>
                    <a:cubicBezTo>
                      <a:pt x="96" y="0"/>
                      <a:pt x="96" y="0"/>
                      <a:pt x="96" y="0"/>
                    </a:cubicBezTo>
                  </a:path>
                </a:pathLst>
              </a:custGeom>
              <a:solidFill>
                <a:srgbClr val="77A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5"/>
              <p:cNvSpPr>
                <a:spLocks/>
              </p:cNvSpPr>
              <p:nvPr/>
            </p:nvSpPr>
            <p:spPr bwMode="auto">
              <a:xfrm>
                <a:off x="1819275" y="1250951"/>
                <a:ext cx="366712" cy="285750"/>
              </a:xfrm>
              <a:custGeom>
                <a:avLst/>
                <a:gdLst>
                  <a:gd name="T0" fmla="*/ 96 w 98"/>
                  <a:gd name="T1" fmla="*/ 2 h 76"/>
                  <a:gd name="T2" fmla="*/ 96 w 98"/>
                  <a:gd name="T3" fmla="*/ 2 h 76"/>
                  <a:gd name="T4" fmla="*/ 75 w 98"/>
                  <a:gd name="T5" fmla="*/ 5 h 76"/>
                  <a:gd name="T6" fmla="*/ 37 w 98"/>
                  <a:gd name="T7" fmla="*/ 43 h 76"/>
                  <a:gd name="T8" fmla="*/ 24 w 98"/>
                  <a:gd name="T9" fmla="*/ 58 h 76"/>
                  <a:gd name="T10" fmla="*/ 6 w 98"/>
                  <a:gd name="T11" fmla="*/ 58 h 76"/>
                  <a:gd name="T12" fmla="*/ 3 w 98"/>
                  <a:gd name="T13" fmla="*/ 59 h 76"/>
                  <a:gd name="T14" fmla="*/ 0 w 98"/>
                  <a:gd name="T15" fmla="*/ 62 h 76"/>
                  <a:gd name="T16" fmla="*/ 1 w 98"/>
                  <a:gd name="T17" fmla="*/ 64 h 76"/>
                  <a:gd name="T18" fmla="*/ 15 w 98"/>
                  <a:gd name="T19" fmla="*/ 71 h 76"/>
                  <a:gd name="T20" fmla="*/ 13 w 98"/>
                  <a:gd name="T21" fmla="*/ 73 h 76"/>
                  <a:gd name="T22" fmla="*/ 18 w 98"/>
                  <a:gd name="T23" fmla="*/ 75 h 76"/>
                  <a:gd name="T24" fmla="*/ 45 w 98"/>
                  <a:gd name="T25" fmla="*/ 62 h 76"/>
                  <a:gd name="T26" fmla="*/ 52 w 98"/>
                  <a:gd name="T27" fmla="*/ 55 h 76"/>
                  <a:gd name="T28" fmla="*/ 58 w 98"/>
                  <a:gd name="T29" fmla="*/ 54 h 76"/>
                  <a:gd name="T30" fmla="*/ 81 w 98"/>
                  <a:gd name="T31" fmla="*/ 76 h 76"/>
                  <a:gd name="T32" fmla="*/ 83 w 98"/>
                  <a:gd name="T33" fmla="*/ 76 h 76"/>
                  <a:gd name="T34" fmla="*/ 86 w 98"/>
                  <a:gd name="T35" fmla="*/ 73 h 76"/>
                  <a:gd name="T36" fmla="*/ 87 w 98"/>
                  <a:gd name="T37" fmla="*/ 70 h 76"/>
                  <a:gd name="T38" fmla="*/ 73 w 98"/>
                  <a:gd name="T39" fmla="*/ 34 h 76"/>
                  <a:gd name="T40" fmla="*/ 92 w 98"/>
                  <a:gd name="T41" fmla="*/ 15 h 76"/>
                  <a:gd name="T42" fmla="*/ 96 w 98"/>
                  <a:gd name="T4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76">
                    <a:moveTo>
                      <a:pt x="96" y="2"/>
                    </a:moveTo>
                    <a:cubicBezTo>
                      <a:pt x="96" y="2"/>
                      <a:pt x="96" y="2"/>
                      <a:pt x="96" y="2"/>
                    </a:cubicBezTo>
                    <a:cubicBezTo>
                      <a:pt x="93" y="0"/>
                      <a:pt x="79" y="1"/>
                      <a:pt x="75" y="5"/>
                    </a:cubicBezTo>
                    <a:cubicBezTo>
                      <a:pt x="37" y="43"/>
                      <a:pt x="37" y="43"/>
                      <a:pt x="37" y="43"/>
                    </a:cubicBezTo>
                    <a:cubicBezTo>
                      <a:pt x="36" y="45"/>
                      <a:pt x="29" y="52"/>
                      <a:pt x="24" y="58"/>
                    </a:cubicBezTo>
                    <a:cubicBezTo>
                      <a:pt x="6" y="58"/>
                      <a:pt x="6" y="58"/>
                      <a:pt x="6" y="58"/>
                    </a:cubicBezTo>
                    <a:cubicBezTo>
                      <a:pt x="5" y="58"/>
                      <a:pt x="4" y="59"/>
                      <a:pt x="3" y="59"/>
                    </a:cubicBezTo>
                    <a:cubicBezTo>
                      <a:pt x="0" y="62"/>
                      <a:pt x="0" y="62"/>
                      <a:pt x="0" y="62"/>
                    </a:cubicBezTo>
                    <a:cubicBezTo>
                      <a:pt x="0" y="63"/>
                      <a:pt x="0" y="64"/>
                      <a:pt x="1" y="64"/>
                    </a:cubicBezTo>
                    <a:cubicBezTo>
                      <a:pt x="15" y="71"/>
                      <a:pt x="15" y="71"/>
                      <a:pt x="15" y="71"/>
                    </a:cubicBezTo>
                    <a:cubicBezTo>
                      <a:pt x="14" y="72"/>
                      <a:pt x="13" y="73"/>
                      <a:pt x="13" y="73"/>
                    </a:cubicBezTo>
                    <a:cubicBezTo>
                      <a:pt x="14" y="75"/>
                      <a:pt x="18" y="75"/>
                      <a:pt x="18" y="75"/>
                    </a:cubicBezTo>
                    <a:cubicBezTo>
                      <a:pt x="28" y="75"/>
                      <a:pt x="43" y="64"/>
                      <a:pt x="45" y="62"/>
                    </a:cubicBezTo>
                    <a:cubicBezTo>
                      <a:pt x="52" y="55"/>
                      <a:pt x="52" y="55"/>
                      <a:pt x="52" y="55"/>
                    </a:cubicBezTo>
                    <a:cubicBezTo>
                      <a:pt x="55" y="53"/>
                      <a:pt x="58" y="54"/>
                      <a:pt x="58" y="54"/>
                    </a:cubicBezTo>
                    <a:cubicBezTo>
                      <a:pt x="81" y="76"/>
                      <a:pt x="81" y="76"/>
                      <a:pt x="81" y="76"/>
                    </a:cubicBezTo>
                    <a:cubicBezTo>
                      <a:pt x="82" y="76"/>
                      <a:pt x="83" y="76"/>
                      <a:pt x="83" y="76"/>
                    </a:cubicBezTo>
                    <a:cubicBezTo>
                      <a:pt x="86" y="73"/>
                      <a:pt x="86" y="73"/>
                      <a:pt x="86" y="73"/>
                    </a:cubicBezTo>
                    <a:cubicBezTo>
                      <a:pt x="87" y="72"/>
                      <a:pt x="87" y="71"/>
                      <a:pt x="87" y="70"/>
                    </a:cubicBezTo>
                    <a:cubicBezTo>
                      <a:pt x="73" y="34"/>
                      <a:pt x="73" y="34"/>
                      <a:pt x="73" y="34"/>
                    </a:cubicBezTo>
                    <a:cubicBezTo>
                      <a:pt x="92" y="15"/>
                      <a:pt x="92" y="15"/>
                      <a:pt x="92" y="15"/>
                    </a:cubicBezTo>
                    <a:cubicBezTo>
                      <a:pt x="96" y="10"/>
                      <a:pt x="98" y="5"/>
                      <a:pt x="9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6"/>
              <p:cNvSpPr>
                <a:spLocks/>
              </p:cNvSpPr>
              <p:nvPr/>
            </p:nvSpPr>
            <p:spPr bwMode="auto">
              <a:xfrm>
                <a:off x="1849438" y="1330326"/>
                <a:ext cx="184150" cy="74613"/>
              </a:xfrm>
              <a:custGeom>
                <a:avLst/>
                <a:gdLst>
                  <a:gd name="T0" fmla="*/ 49 w 49"/>
                  <a:gd name="T1" fmla="*/ 3 h 20"/>
                  <a:gd name="T2" fmla="*/ 6 w 49"/>
                  <a:gd name="T3" fmla="*/ 0 h 20"/>
                  <a:gd name="T4" fmla="*/ 3 w 49"/>
                  <a:gd name="T5" fmla="*/ 1 h 20"/>
                  <a:gd name="T6" fmla="*/ 1 w 49"/>
                  <a:gd name="T7" fmla="*/ 4 h 20"/>
                  <a:gd name="T8" fmla="*/ 1 w 49"/>
                  <a:gd name="T9" fmla="*/ 6 h 20"/>
                  <a:gd name="T10" fmla="*/ 32 w 49"/>
                  <a:gd name="T11" fmla="*/ 20 h 20"/>
                </a:gdLst>
                <a:ahLst/>
                <a:cxnLst>
                  <a:cxn ang="0">
                    <a:pos x="T0" y="T1"/>
                  </a:cxn>
                  <a:cxn ang="0">
                    <a:pos x="T2" y="T3"/>
                  </a:cxn>
                  <a:cxn ang="0">
                    <a:pos x="T4" y="T5"/>
                  </a:cxn>
                  <a:cxn ang="0">
                    <a:pos x="T6" y="T7"/>
                  </a:cxn>
                  <a:cxn ang="0">
                    <a:pos x="T8" y="T9"/>
                  </a:cxn>
                  <a:cxn ang="0">
                    <a:pos x="T10" y="T11"/>
                  </a:cxn>
                </a:cxnLst>
                <a:rect l="0" t="0" r="r" b="b"/>
                <a:pathLst>
                  <a:path w="49" h="20">
                    <a:moveTo>
                      <a:pt x="49" y="3"/>
                    </a:moveTo>
                    <a:cubicBezTo>
                      <a:pt x="6" y="0"/>
                      <a:pt x="6" y="0"/>
                      <a:pt x="6" y="0"/>
                    </a:cubicBezTo>
                    <a:cubicBezTo>
                      <a:pt x="5" y="0"/>
                      <a:pt x="4" y="0"/>
                      <a:pt x="3" y="1"/>
                    </a:cubicBezTo>
                    <a:cubicBezTo>
                      <a:pt x="1" y="4"/>
                      <a:pt x="1" y="4"/>
                      <a:pt x="1" y="4"/>
                    </a:cubicBezTo>
                    <a:cubicBezTo>
                      <a:pt x="0" y="4"/>
                      <a:pt x="0" y="5"/>
                      <a:pt x="1" y="6"/>
                    </a:cubicBezTo>
                    <a:cubicBezTo>
                      <a:pt x="32" y="20"/>
                      <a:pt x="32" y="20"/>
                      <a:pt x="32" y="2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7"/>
              <p:cNvSpPr>
                <a:spLocks/>
              </p:cNvSpPr>
              <p:nvPr/>
            </p:nvSpPr>
            <p:spPr bwMode="auto">
              <a:xfrm>
                <a:off x="2127250" y="1266826"/>
                <a:ext cx="41275" cy="41275"/>
              </a:xfrm>
              <a:custGeom>
                <a:avLst/>
                <a:gdLst>
                  <a:gd name="T0" fmla="*/ 2 w 11"/>
                  <a:gd name="T1" fmla="*/ 10 h 11"/>
                  <a:gd name="T2" fmla="*/ 1 w 11"/>
                  <a:gd name="T3" fmla="*/ 11 h 11"/>
                  <a:gd name="T4" fmla="*/ 0 w 11"/>
                  <a:gd name="T5" fmla="*/ 10 h 11"/>
                  <a:gd name="T6" fmla="*/ 1 w 11"/>
                  <a:gd name="T7" fmla="*/ 8 h 11"/>
                  <a:gd name="T8" fmla="*/ 3 w 11"/>
                  <a:gd name="T9" fmla="*/ 4 h 11"/>
                  <a:gd name="T10" fmla="*/ 3 w 11"/>
                  <a:gd name="T11" fmla="*/ 3 h 11"/>
                  <a:gd name="T12" fmla="*/ 3 w 11"/>
                  <a:gd name="T13" fmla="*/ 1 h 11"/>
                  <a:gd name="T14" fmla="*/ 4 w 11"/>
                  <a:gd name="T15" fmla="*/ 0 h 11"/>
                  <a:gd name="T16" fmla="*/ 7 w 11"/>
                  <a:gd name="T17" fmla="*/ 0 h 11"/>
                  <a:gd name="T18" fmla="*/ 10 w 11"/>
                  <a:gd name="T19" fmla="*/ 0 h 11"/>
                  <a:gd name="T20" fmla="*/ 10 w 11"/>
                  <a:gd name="T21" fmla="*/ 3 h 11"/>
                  <a:gd name="T22" fmla="*/ 2 w 11"/>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1">
                    <a:moveTo>
                      <a:pt x="2" y="10"/>
                    </a:moveTo>
                    <a:cubicBezTo>
                      <a:pt x="1" y="11"/>
                      <a:pt x="1" y="11"/>
                      <a:pt x="1" y="11"/>
                    </a:cubicBezTo>
                    <a:cubicBezTo>
                      <a:pt x="0" y="10"/>
                      <a:pt x="0" y="10"/>
                      <a:pt x="0" y="10"/>
                    </a:cubicBezTo>
                    <a:cubicBezTo>
                      <a:pt x="0" y="9"/>
                      <a:pt x="0" y="9"/>
                      <a:pt x="1" y="8"/>
                    </a:cubicBezTo>
                    <a:cubicBezTo>
                      <a:pt x="2" y="7"/>
                      <a:pt x="3" y="5"/>
                      <a:pt x="3" y="4"/>
                    </a:cubicBezTo>
                    <a:cubicBezTo>
                      <a:pt x="3" y="4"/>
                      <a:pt x="3" y="3"/>
                      <a:pt x="3" y="3"/>
                    </a:cubicBezTo>
                    <a:cubicBezTo>
                      <a:pt x="2" y="2"/>
                      <a:pt x="2" y="2"/>
                      <a:pt x="3" y="1"/>
                    </a:cubicBezTo>
                    <a:cubicBezTo>
                      <a:pt x="3" y="1"/>
                      <a:pt x="4" y="0"/>
                      <a:pt x="4" y="0"/>
                    </a:cubicBezTo>
                    <a:cubicBezTo>
                      <a:pt x="4" y="0"/>
                      <a:pt x="6" y="0"/>
                      <a:pt x="7" y="0"/>
                    </a:cubicBezTo>
                    <a:cubicBezTo>
                      <a:pt x="8" y="0"/>
                      <a:pt x="9" y="0"/>
                      <a:pt x="10" y="0"/>
                    </a:cubicBezTo>
                    <a:cubicBezTo>
                      <a:pt x="10" y="1"/>
                      <a:pt x="11" y="2"/>
                      <a:pt x="10" y="3"/>
                    </a:cubicBezTo>
                    <a:cubicBezTo>
                      <a:pt x="10" y="6"/>
                      <a:pt x="6" y="9"/>
                      <a:pt x="2" y="1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8"/>
              <p:cNvSpPr>
                <a:spLocks noEditPoints="1"/>
              </p:cNvSpPr>
              <p:nvPr/>
            </p:nvSpPr>
            <p:spPr bwMode="auto">
              <a:xfrm>
                <a:off x="1938338" y="1322388"/>
                <a:ext cx="161925" cy="158750"/>
              </a:xfrm>
              <a:custGeom>
                <a:avLst/>
                <a:gdLst>
                  <a:gd name="T0" fmla="*/ 42 w 43"/>
                  <a:gd name="T1" fmla="*/ 4 h 42"/>
                  <a:gd name="T2" fmla="*/ 42 w 43"/>
                  <a:gd name="T3" fmla="*/ 4 h 42"/>
                  <a:gd name="T4" fmla="*/ 42 w 43"/>
                  <a:gd name="T5" fmla="*/ 1 h 42"/>
                  <a:gd name="T6" fmla="*/ 39 w 43"/>
                  <a:gd name="T7" fmla="*/ 1 h 42"/>
                  <a:gd name="T8" fmla="*/ 38 w 43"/>
                  <a:gd name="T9" fmla="*/ 4 h 42"/>
                  <a:gd name="T10" fmla="*/ 42 w 43"/>
                  <a:gd name="T11" fmla="*/ 4 h 42"/>
                  <a:gd name="T12" fmla="*/ 35 w 43"/>
                  <a:gd name="T13" fmla="*/ 10 h 42"/>
                  <a:gd name="T14" fmla="*/ 35 w 43"/>
                  <a:gd name="T15" fmla="*/ 10 h 42"/>
                  <a:gd name="T16" fmla="*/ 35 w 43"/>
                  <a:gd name="T17" fmla="*/ 7 h 42"/>
                  <a:gd name="T18" fmla="*/ 32 w 43"/>
                  <a:gd name="T19" fmla="*/ 7 h 42"/>
                  <a:gd name="T20" fmla="*/ 32 w 43"/>
                  <a:gd name="T21" fmla="*/ 10 h 42"/>
                  <a:gd name="T22" fmla="*/ 35 w 43"/>
                  <a:gd name="T23" fmla="*/ 10 h 42"/>
                  <a:gd name="T24" fmla="*/ 29 w 43"/>
                  <a:gd name="T25" fmla="*/ 16 h 42"/>
                  <a:gd name="T26" fmla="*/ 29 w 43"/>
                  <a:gd name="T27" fmla="*/ 16 h 42"/>
                  <a:gd name="T28" fmla="*/ 29 w 43"/>
                  <a:gd name="T29" fmla="*/ 13 h 42"/>
                  <a:gd name="T30" fmla="*/ 26 w 43"/>
                  <a:gd name="T31" fmla="*/ 13 h 42"/>
                  <a:gd name="T32" fmla="*/ 26 w 43"/>
                  <a:gd name="T33" fmla="*/ 16 h 42"/>
                  <a:gd name="T34" fmla="*/ 29 w 43"/>
                  <a:gd name="T35" fmla="*/ 16 h 42"/>
                  <a:gd name="T36" fmla="*/ 23 w 43"/>
                  <a:gd name="T37" fmla="*/ 22 h 42"/>
                  <a:gd name="T38" fmla="*/ 23 w 43"/>
                  <a:gd name="T39" fmla="*/ 22 h 42"/>
                  <a:gd name="T40" fmla="*/ 23 w 43"/>
                  <a:gd name="T41" fmla="*/ 19 h 42"/>
                  <a:gd name="T42" fmla="*/ 19 w 43"/>
                  <a:gd name="T43" fmla="*/ 19 h 42"/>
                  <a:gd name="T44" fmla="*/ 19 w 43"/>
                  <a:gd name="T45" fmla="*/ 22 h 42"/>
                  <a:gd name="T46" fmla="*/ 23 w 43"/>
                  <a:gd name="T47" fmla="*/ 22 h 42"/>
                  <a:gd name="T48" fmla="*/ 16 w 43"/>
                  <a:gd name="T49" fmla="*/ 29 h 42"/>
                  <a:gd name="T50" fmla="*/ 16 w 43"/>
                  <a:gd name="T51" fmla="*/ 29 h 42"/>
                  <a:gd name="T52" fmla="*/ 16 w 43"/>
                  <a:gd name="T53" fmla="*/ 26 h 42"/>
                  <a:gd name="T54" fmla="*/ 13 w 43"/>
                  <a:gd name="T55" fmla="*/ 25 h 42"/>
                  <a:gd name="T56" fmla="*/ 13 w 43"/>
                  <a:gd name="T57" fmla="*/ 29 h 42"/>
                  <a:gd name="T58" fmla="*/ 16 w 43"/>
                  <a:gd name="T59" fmla="*/ 29 h 42"/>
                  <a:gd name="T60" fmla="*/ 10 w 43"/>
                  <a:gd name="T61" fmla="*/ 35 h 42"/>
                  <a:gd name="T62" fmla="*/ 10 w 43"/>
                  <a:gd name="T63" fmla="*/ 35 h 42"/>
                  <a:gd name="T64" fmla="*/ 10 w 43"/>
                  <a:gd name="T65" fmla="*/ 32 h 42"/>
                  <a:gd name="T66" fmla="*/ 7 w 43"/>
                  <a:gd name="T67" fmla="*/ 32 h 42"/>
                  <a:gd name="T68" fmla="*/ 7 w 43"/>
                  <a:gd name="T69" fmla="*/ 35 h 42"/>
                  <a:gd name="T70" fmla="*/ 10 w 43"/>
                  <a:gd name="T71" fmla="*/ 35 h 42"/>
                  <a:gd name="T72" fmla="*/ 3 w 43"/>
                  <a:gd name="T73" fmla="*/ 41 h 42"/>
                  <a:gd name="T74" fmla="*/ 3 w 43"/>
                  <a:gd name="T75" fmla="*/ 41 h 42"/>
                  <a:gd name="T76" fmla="*/ 4 w 43"/>
                  <a:gd name="T77" fmla="*/ 38 h 42"/>
                  <a:gd name="T78" fmla="*/ 0 w 43"/>
                  <a:gd name="T79" fmla="*/ 38 h 42"/>
                  <a:gd name="T80" fmla="*/ 0 w 43"/>
                  <a:gd name="T81" fmla="*/ 41 h 42"/>
                  <a:gd name="T82" fmla="*/ 3 w 43"/>
                  <a:gd name="T83"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42">
                    <a:moveTo>
                      <a:pt x="42" y="4"/>
                    </a:moveTo>
                    <a:cubicBezTo>
                      <a:pt x="42" y="4"/>
                      <a:pt x="42" y="4"/>
                      <a:pt x="42" y="4"/>
                    </a:cubicBezTo>
                    <a:cubicBezTo>
                      <a:pt x="42" y="3"/>
                      <a:pt x="43" y="2"/>
                      <a:pt x="42" y="1"/>
                    </a:cubicBezTo>
                    <a:cubicBezTo>
                      <a:pt x="41" y="0"/>
                      <a:pt x="39" y="0"/>
                      <a:pt x="39" y="1"/>
                    </a:cubicBezTo>
                    <a:cubicBezTo>
                      <a:pt x="38" y="2"/>
                      <a:pt x="38" y="3"/>
                      <a:pt x="38" y="4"/>
                    </a:cubicBezTo>
                    <a:cubicBezTo>
                      <a:pt x="39" y="5"/>
                      <a:pt x="41" y="5"/>
                      <a:pt x="42" y="4"/>
                    </a:cubicBezTo>
                    <a:close/>
                    <a:moveTo>
                      <a:pt x="35" y="10"/>
                    </a:moveTo>
                    <a:cubicBezTo>
                      <a:pt x="35" y="10"/>
                      <a:pt x="35" y="10"/>
                      <a:pt x="35" y="10"/>
                    </a:cubicBezTo>
                    <a:cubicBezTo>
                      <a:pt x="36" y="9"/>
                      <a:pt x="36" y="8"/>
                      <a:pt x="35" y="7"/>
                    </a:cubicBezTo>
                    <a:cubicBezTo>
                      <a:pt x="34" y="6"/>
                      <a:pt x="33" y="6"/>
                      <a:pt x="32" y="7"/>
                    </a:cubicBezTo>
                    <a:cubicBezTo>
                      <a:pt x="31" y="8"/>
                      <a:pt x="31" y="9"/>
                      <a:pt x="32" y="10"/>
                    </a:cubicBezTo>
                    <a:cubicBezTo>
                      <a:pt x="33" y="11"/>
                      <a:pt x="34" y="11"/>
                      <a:pt x="35" y="10"/>
                    </a:cubicBezTo>
                    <a:close/>
                    <a:moveTo>
                      <a:pt x="29" y="16"/>
                    </a:moveTo>
                    <a:cubicBezTo>
                      <a:pt x="29" y="16"/>
                      <a:pt x="29" y="16"/>
                      <a:pt x="29" y="16"/>
                    </a:cubicBezTo>
                    <a:cubicBezTo>
                      <a:pt x="30" y="15"/>
                      <a:pt x="30" y="14"/>
                      <a:pt x="29" y="13"/>
                    </a:cubicBezTo>
                    <a:cubicBezTo>
                      <a:pt x="28" y="12"/>
                      <a:pt x="27" y="12"/>
                      <a:pt x="26" y="13"/>
                    </a:cubicBezTo>
                    <a:cubicBezTo>
                      <a:pt x="25" y="14"/>
                      <a:pt x="25" y="15"/>
                      <a:pt x="26" y="16"/>
                    </a:cubicBezTo>
                    <a:cubicBezTo>
                      <a:pt x="27" y="17"/>
                      <a:pt x="28" y="17"/>
                      <a:pt x="29" y="16"/>
                    </a:cubicBezTo>
                    <a:close/>
                    <a:moveTo>
                      <a:pt x="23" y="22"/>
                    </a:moveTo>
                    <a:cubicBezTo>
                      <a:pt x="23" y="22"/>
                      <a:pt x="23" y="22"/>
                      <a:pt x="23" y="22"/>
                    </a:cubicBezTo>
                    <a:cubicBezTo>
                      <a:pt x="23" y="22"/>
                      <a:pt x="23" y="20"/>
                      <a:pt x="23" y="19"/>
                    </a:cubicBezTo>
                    <a:cubicBezTo>
                      <a:pt x="22" y="18"/>
                      <a:pt x="20" y="18"/>
                      <a:pt x="19" y="19"/>
                    </a:cubicBezTo>
                    <a:cubicBezTo>
                      <a:pt x="19" y="20"/>
                      <a:pt x="19" y="22"/>
                      <a:pt x="19" y="22"/>
                    </a:cubicBezTo>
                    <a:cubicBezTo>
                      <a:pt x="20" y="23"/>
                      <a:pt x="22" y="23"/>
                      <a:pt x="23" y="22"/>
                    </a:cubicBezTo>
                    <a:close/>
                    <a:moveTo>
                      <a:pt x="16" y="29"/>
                    </a:moveTo>
                    <a:cubicBezTo>
                      <a:pt x="16" y="29"/>
                      <a:pt x="16" y="29"/>
                      <a:pt x="16" y="29"/>
                    </a:cubicBezTo>
                    <a:cubicBezTo>
                      <a:pt x="17" y="28"/>
                      <a:pt x="17" y="26"/>
                      <a:pt x="16" y="26"/>
                    </a:cubicBezTo>
                    <a:cubicBezTo>
                      <a:pt x="15" y="25"/>
                      <a:pt x="14" y="25"/>
                      <a:pt x="13" y="25"/>
                    </a:cubicBezTo>
                    <a:cubicBezTo>
                      <a:pt x="12" y="26"/>
                      <a:pt x="12" y="28"/>
                      <a:pt x="13" y="29"/>
                    </a:cubicBezTo>
                    <a:cubicBezTo>
                      <a:pt x="14" y="29"/>
                      <a:pt x="15" y="29"/>
                      <a:pt x="16" y="29"/>
                    </a:cubicBezTo>
                    <a:close/>
                    <a:moveTo>
                      <a:pt x="10" y="35"/>
                    </a:moveTo>
                    <a:cubicBezTo>
                      <a:pt x="10" y="35"/>
                      <a:pt x="10" y="35"/>
                      <a:pt x="10" y="35"/>
                    </a:cubicBezTo>
                    <a:cubicBezTo>
                      <a:pt x="11" y="34"/>
                      <a:pt x="11" y="33"/>
                      <a:pt x="10" y="32"/>
                    </a:cubicBezTo>
                    <a:cubicBezTo>
                      <a:pt x="9" y="31"/>
                      <a:pt x="8" y="31"/>
                      <a:pt x="7" y="32"/>
                    </a:cubicBezTo>
                    <a:cubicBezTo>
                      <a:pt x="6" y="32"/>
                      <a:pt x="6" y="34"/>
                      <a:pt x="7" y="35"/>
                    </a:cubicBezTo>
                    <a:cubicBezTo>
                      <a:pt x="8" y="36"/>
                      <a:pt x="9" y="36"/>
                      <a:pt x="10" y="35"/>
                    </a:cubicBezTo>
                    <a:close/>
                    <a:moveTo>
                      <a:pt x="3" y="41"/>
                    </a:moveTo>
                    <a:cubicBezTo>
                      <a:pt x="3" y="41"/>
                      <a:pt x="3" y="41"/>
                      <a:pt x="3" y="41"/>
                    </a:cubicBezTo>
                    <a:cubicBezTo>
                      <a:pt x="4" y="40"/>
                      <a:pt x="4" y="39"/>
                      <a:pt x="4" y="38"/>
                    </a:cubicBezTo>
                    <a:cubicBezTo>
                      <a:pt x="3" y="37"/>
                      <a:pt x="1" y="37"/>
                      <a:pt x="0" y="38"/>
                    </a:cubicBezTo>
                    <a:cubicBezTo>
                      <a:pt x="0" y="39"/>
                      <a:pt x="0" y="40"/>
                      <a:pt x="0" y="41"/>
                    </a:cubicBezTo>
                    <a:cubicBezTo>
                      <a:pt x="1" y="42"/>
                      <a:pt x="3" y="42"/>
                      <a:pt x="3" y="41"/>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1320360" y="4904754"/>
              <a:ext cx="1267168" cy="1270150"/>
              <a:chOff x="2881313" y="1041401"/>
              <a:chExt cx="674687" cy="676275"/>
            </a:xfrm>
          </p:grpSpPr>
          <p:sp>
            <p:nvSpPr>
              <p:cNvPr id="16" name="Oval 163"/>
              <p:cNvSpPr>
                <a:spLocks noChangeArrowheads="1"/>
              </p:cNvSpPr>
              <p:nvPr/>
            </p:nvSpPr>
            <p:spPr bwMode="auto">
              <a:xfrm>
                <a:off x="2881313" y="1041401"/>
                <a:ext cx="674687" cy="676275"/>
              </a:xfrm>
              <a:prstGeom prst="ellipse">
                <a:avLst/>
              </a:prstGeom>
              <a:solidFill>
                <a:srgbClr val="00A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4"/>
              <p:cNvSpPr>
                <a:spLocks/>
              </p:cNvSpPr>
              <p:nvPr/>
            </p:nvSpPr>
            <p:spPr bwMode="auto">
              <a:xfrm>
                <a:off x="3046413" y="1341438"/>
                <a:ext cx="498475" cy="376238"/>
              </a:xfrm>
              <a:custGeom>
                <a:avLst/>
                <a:gdLst>
                  <a:gd name="T0" fmla="*/ 101 w 133"/>
                  <a:gd name="T1" fmla="*/ 0 h 100"/>
                  <a:gd name="T2" fmla="*/ 101 w 133"/>
                  <a:gd name="T3" fmla="*/ 6 h 100"/>
                  <a:gd name="T4" fmla="*/ 99 w 133"/>
                  <a:gd name="T5" fmla="*/ 31 h 100"/>
                  <a:gd name="T6" fmla="*/ 96 w 133"/>
                  <a:gd name="T7" fmla="*/ 39 h 100"/>
                  <a:gd name="T8" fmla="*/ 96 w 133"/>
                  <a:gd name="T9" fmla="*/ 39 h 100"/>
                  <a:gd name="T10" fmla="*/ 96 w 133"/>
                  <a:gd name="T11" fmla="*/ 50 h 100"/>
                  <a:gd name="T12" fmla="*/ 90 w 133"/>
                  <a:gd name="T13" fmla="*/ 56 h 100"/>
                  <a:gd name="T14" fmla="*/ 80 w 133"/>
                  <a:gd name="T15" fmla="*/ 56 h 100"/>
                  <a:gd name="T16" fmla="*/ 73 w 133"/>
                  <a:gd name="T17" fmla="*/ 50 h 100"/>
                  <a:gd name="T18" fmla="*/ 73 w 133"/>
                  <a:gd name="T19" fmla="*/ 40 h 100"/>
                  <a:gd name="T20" fmla="*/ 20 w 133"/>
                  <a:gd name="T21" fmla="*/ 40 h 100"/>
                  <a:gd name="T22" fmla="*/ 20 w 133"/>
                  <a:gd name="T23" fmla="*/ 50 h 100"/>
                  <a:gd name="T24" fmla="*/ 14 w 133"/>
                  <a:gd name="T25" fmla="*/ 56 h 100"/>
                  <a:gd name="T26" fmla="*/ 3 w 133"/>
                  <a:gd name="T27" fmla="*/ 56 h 100"/>
                  <a:gd name="T28" fmla="*/ 0 w 133"/>
                  <a:gd name="T29" fmla="*/ 55 h 100"/>
                  <a:gd name="T30" fmla="*/ 45 w 133"/>
                  <a:gd name="T31" fmla="*/ 100 h 100"/>
                  <a:gd name="T32" fmla="*/ 46 w 133"/>
                  <a:gd name="T33" fmla="*/ 100 h 100"/>
                  <a:gd name="T34" fmla="*/ 133 w 133"/>
                  <a:gd name="T35" fmla="*/ 32 h 100"/>
                  <a:gd name="T36" fmla="*/ 101 w 13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00">
                    <a:moveTo>
                      <a:pt x="101" y="0"/>
                    </a:moveTo>
                    <a:cubicBezTo>
                      <a:pt x="102" y="2"/>
                      <a:pt x="102" y="4"/>
                      <a:pt x="101" y="6"/>
                    </a:cubicBezTo>
                    <a:cubicBezTo>
                      <a:pt x="99" y="31"/>
                      <a:pt x="99" y="31"/>
                      <a:pt x="99" y="31"/>
                    </a:cubicBezTo>
                    <a:cubicBezTo>
                      <a:pt x="99" y="34"/>
                      <a:pt x="98" y="37"/>
                      <a:pt x="96" y="39"/>
                    </a:cubicBezTo>
                    <a:cubicBezTo>
                      <a:pt x="96" y="39"/>
                      <a:pt x="96" y="39"/>
                      <a:pt x="96" y="39"/>
                    </a:cubicBezTo>
                    <a:cubicBezTo>
                      <a:pt x="96" y="50"/>
                      <a:pt x="96" y="50"/>
                      <a:pt x="96" y="50"/>
                    </a:cubicBezTo>
                    <a:cubicBezTo>
                      <a:pt x="96" y="53"/>
                      <a:pt x="93" y="56"/>
                      <a:pt x="90" y="56"/>
                    </a:cubicBezTo>
                    <a:cubicBezTo>
                      <a:pt x="80" y="56"/>
                      <a:pt x="80" y="56"/>
                      <a:pt x="80" y="56"/>
                    </a:cubicBezTo>
                    <a:cubicBezTo>
                      <a:pt x="76" y="56"/>
                      <a:pt x="73" y="53"/>
                      <a:pt x="73" y="50"/>
                    </a:cubicBezTo>
                    <a:cubicBezTo>
                      <a:pt x="73" y="40"/>
                      <a:pt x="73" y="40"/>
                      <a:pt x="73" y="40"/>
                    </a:cubicBezTo>
                    <a:cubicBezTo>
                      <a:pt x="20" y="40"/>
                      <a:pt x="20" y="40"/>
                      <a:pt x="20" y="40"/>
                    </a:cubicBezTo>
                    <a:cubicBezTo>
                      <a:pt x="20" y="50"/>
                      <a:pt x="20" y="50"/>
                      <a:pt x="20" y="50"/>
                    </a:cubicBezTo>
                    <a:cubicBezTo>
                      <a:pt x="20" y="53"/>
                      <a:pt x="17" y="56"/>
                      <a:pt x="14" y="56"/>
                    </a:cubicBezTo>
                    <a:cubicBezTo>
                      <a:pt x="3" y="56"/>
                      <a:pt x="3" y="56"/>
                      <a:pt x="3" y="56"/>
                    </a:cubicBezTo>
                    <a:cubicBezTo>
                      <a:pt x="2" y="56"/>
                      <a:pt x="1" y="56"/>
                      <a:pt x="0" y="55"/>
                    </a:cubicBezTo>
                    <a:cubicBezTo>
                      <a:pt x="45" y="100"/>
                      <a:pt x="45" y="100"/>
                      <a:pt x="45" y="100"/>
                    </a:cubicBezTo>
                    <a:cubicBezTo>
                      <a:pt x="45" y="100"/>
                      <a:pt x="46" y="100"/>
                      <a:pt x="46" y="100"/>
                    </a:cubicBezTo>
                    <a:cubicBezTo>
                      <a:pt x="88" y="100"/>
                      <a:pt x="123" y="71"/>
                      <a:pt x="133" y="32"/>
                    </a:cubicBezTo>
                    <a:cubicBezTo>
                      <a:pt x="101" y="0"/>
                      <a:pt x="101" y="0"/>
                      <a:pt x="101" y="0"/>
                    </a:cubicBezTo>
                  </a:path>
                </a:pathLst>
              </a:custGeom>
              <a:solidFill>
                <a:srgbClr val="009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5"/>
              <p:cNvSpPr>
                <a:spLocks/>
              </p:cNvSpPr>
              <p:nvPr/>
            </p:nvSpPr>
            <p:spPr bwMode="auto">
              <a:xfrm>
                <a:off x="3013075" y="1203326"/>
                <a:ext cx="415925" cy="349250"/>
              </a:xfrm>
              <a:custGeom>
                <a:avLst/>
                <a:gdLst>
                  <a:gd name="T0" fmla="*/ 10 w 111"/>
                  <a:gd name="T1" fmla="*/ 29 h 93"/>
                  <a:gd name="T2" fmla="*/ 1 w 111"/>
                  <a:gd name="T3" fmla="*/ 43 h 93"/>
                  <a:gd name="T4" fmla="*/ 3 w 111"/>
                  <a:gd name="T5" fmla="*/ 68 h 93"/>
                  <a:gd name="T6" fmla="*/ 6 w 111"/>
                  <a:gd name="T7" fmla="*/ 76 h 93"/>
                  <a:gd name="T8" fmla="*/ 6 w 111"/>
                  <a:gd name="T9" fmla="*/ 76 h 93"/>
                  <a:gd name="T10" fmla="*/ 6 w 111"/>
                  <a:gd name="T11" fmla="*/ 87 h 93"/>
                  <a:gd name="T12" fmla="*/ 12 w 111"/>
                  <a:gd name="T13" fmla="*/ 93 h 93"/>
                  <a:gd name="T14" fmla="*/ 23 w 111"/>
                  <a:gd name="T15" fmla="*/ 93 h 93"/>
                  <a:gd name="T16" fmla="*/ 29 w 111"/>
                  <a:gd name="T17" fmla="*/ 87 h 93"/>
                  <a:gd name="T18" fmla="*/ 29 w 111"/>
                  <a:gd name="T19" fmla="*/ 77 h 93"/>
                  <a:gd name="T20" fmla="*/ 82 w 111"/>
                  <a:gd name="T21" fmla="*/ 77 h 93"/>
                  <a:gd name="T22" fmla="*/ 82 w 111"/>
                  <a:gd name="T23" fmla="*/ 87 h 93"/>
                  <a:gd name="T24" fmla="*/ 89 w 111"/>
                  <a:gd name="T25" fmla="*/ 93 h 93"/>
                  <a:gd name="T26" fmla="*/ 99 w 111"/>
                  <a:gd name="T27" fmla="*/ 93 h 93"/>
                  <a:gd name="T28" fmla="*/ 105 w 111"/>
                  <a:gd name="T29" fmla="*/ 87 h 93"/>
                  <a:gd name="T30" fmla="*/ 105 w 111"/>
                  <a:gd name="T31" fmla="*/ 76 h 93"/>
                  <a:gd name="T32" fmla="*/ 105 w 111"/>
                  <a:gd name="T33" fmla="*/ 76 h 93"/>
                  <a:gd name="T34" fmla="*/ 108 w 111"/>
                  <a:gd name="T35" fmla="*/ 68 h 93"/>
                  <a:gd name="T36" fmla="*/ 110 w 111"/>
                  <a:gd name="T37" fmla="*/ 43 h 93"/>
                  <a:gd name="T38" fmla="*/ 103 w 111"/>
                  <a:gd name="T39" fmla="*/ 30 h 93"/>
                  <a:gd name="T40" fmla="*/ 95 w 111"/>
                  <a:gd name="T41" fmla="*/ 11 h 93"/>
                  <a:gd name="T42" fmla="*/ 76 w 111"/>
                  <a:gd name="T43" fmla="*/ 0 h 93"/>
                  <a:gd name="T44" fmla="*/ 37 w 111"/>
                  <a:gd name="T45" fmla="*/ 0 h 93"/>
                  <a:gd name="T46" fmla="*/ 18 w 111"/>
                  <a:gd name="T47" fmla="*/ 10 h 93"/>
                  <a:gd name="T48" fmla="*/ 10 w 111"/>
                  <a:gd name="T49"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93">
                    <a:moveTo>
                      <a:pt x="10" y="29"/>
                    </a:moveTo>
                    <a:cubicBezTo>
                      <a:pt x="4" y="31"/>
                      <a:pt x="0" y="37"/>
                      <a:pt x="1" y="43"/>
                    </a:cubicBezTo>
                    <a:cubicBezTo>
                      <a:pt x="3" y="68"/>
                      <a:pt x="3" y="68"/>
                      <a:pt x="3" y="68"/>
                    </a:cubicBezTo>
                    <a:cubicBezTo>
                      <a:pt x="3" y="71"/>
                      <a:pt x="4" y="74"/>
                      <a:pt x="6" y="76"/>
                    </a:cubicBezTo>
                    <a:cubicBezTo>
                      <a:pt x="6" y="76"/>
                      <a:pt x="6" y="76"/>
                      <a:pt x="6" y="76"/>
                    </a:cubicBezTo>
                    <a:cubicBezTo>
                      <a:pt x="6" y="87"/>
                      <a:pt x="6" y="87"/>
                      <a:pt x="6" y="87"/>
                    </a:cubicBezTo>
                    <a:cubicBezTo>
                      <a:pt x="6" y="90"/>
                      <a:pt x="9" y="93"/>
                      <a:pt x="12" y="93"/>
                    </a:cubicBezTo>
                    <a:cubicBezTo>
                      <a:pt x="23" y="93"/>
                      <a:pt x="23" y="93"/>
                      <a:pt x="23" y="93"/>
                    </a:cubicBezTo>
                    <a:cubicBezTo>
                      <a:pt x="26" y="93"/>
                      <a:pt x="29" y="90"/>
                      <a:pt x="29" y="87"/>
                    </a:cubicBezTo>
                    <a:cubicBezTo>
                      <a:pt x="29" y="77"/>
                      <a:pt x="29" y="77"/>
                      <a:pt x="29" y="77"/>
                    </a:cubicBezTo>
                    <a:cubicBezTo>
                      <a:pt x="82" y="77"/>
                      <a:pt x="82" y="77"/>
                      <a:pt x="82" y="77"/>
                    </a:cubicBezTo>
                    <a:cubicBezTo>
                      <a:pt x="82" y="87"/>
                      <a:pt x="82" y="87"/>
                      <a:pt x="82" y="87"/>
                    </a:cubicBezTo>
                    <a:cubicBezTo>
                      <a:pt x="82" y="90"/>
                      <a:pt x="85" y="93"/>
                      <a:pt x="89" y="93"/>
                    </a:cubicBezTo>
                    <a:cubicBezTo>
                      <a:pt x="99" y="93"/>
                      <a:pt x="99" y="93"/>
                      <a:pt x="99" y="93"/>
                    </a:cubicBezTo>
                    <a:cubicBezTo>
                      <a:pt x="102" y="93"/>
                      <a:pt x="105" y="90"/>
                      <a:pt x="105" y="87"/>
                    </a:cubicBezTo>
                    <a:cubicBezTo>
                      <a:pt x="105" y="76"/>
                      <a:pt x="105" y="76"/>
                      <a:pt x="105" y="76"/>
                    </a:cubicBezTo>
                    <a:cubicBezTo>
                      <a:pt x="105" y="76"/>
                      <a:pt x="105" y="76"/>
                      <a:pt x="105" y="76"/>
                    </a:cubicBezTo>
                    <a:cubicBezTo>
                      <a:pt x="107" y="74"/>
                      <a:pt x="108" y="71"/>
                      <a:pt x="108" y="68"/>
                    </a:cubicBezTo>
                    <a:cubicBezTo>
                      <a:pt x="110" y="43"/>
                      <a:pt x="110" y="43"/>
                      <a:pt x="110" y="43"/>
                    </a:cubicBezTo>
                    <a:cubicBezTo>
                      <a:pt x="111" y="37"/>
                      <a:pt x="109" y="31"/>
                      <a:pt x="103" y="30"/>
                    </a:cubicBezTo>
                    <a:cubicBezTo>
                      <a:pt x="103" y="30"/>
                      <a:pt x="98" y="18"/>
                      <a:pt x="95" y="11"/>
                    </a:cubicBezTo>
                    <a:cubicBezTo>
                      <a:pt x="92" y="3"/>
                      <a:pt x="83" y="0"/>
                      <a:pt x="76" y="0"/>
                    </a:cubicBezTo>
                    <a:cubicBezTo>
                      <a:pt x="37" y="0"/>
                      <a:pt x="37" y="0"/>
                      <a:pt x="37" y="0"/>
                    </a:cubicBezTo>
                    <a:cubicBezTo>
                      <a:pt x="30" y="0"/>
                      <a:pt x="21" y="3"/>
                      <a:pt x="18" y="10"/>
                    </a:cubicBezTo>
                    <a:cubicBezTo>
                      <a:pt x="15" y="18"/>
                      <a:pt x="10" y="29"/>
                      <a:pt x="10"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166"/>
              <p:cNvSpPr>
                <a:spLocks noChangeArrowheads="1"/>
              </p:cNvSpPr>
              <p:nvPr/>
            </p:nvSpPr>
            <p:spPr bwMode="auto">
              <a:xfrm>
                <a:off x="3316288" y="1363663"/>
                <a:ext cx="63500" cy="60325"/>
              </a:xfrm>
              <a:prstGeom prst="ellipse">
                <a:avLst/>
              </a:pr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167"/>
              <p:cNvSpPr>
                <a:spLocks noChangeArrowheads="1"/>
              </p:cNvSpPr>
              <p:nvPr/>
            </p:nvSpPr>
            <p:spPr bwMode="auto">
              <a:xfrm>
                <a:off x="3054350" y="1363663"/>
                <a:ext cx="58737" cy="60325"/>
              </a:xfrm>
              <a:prstGeom prst="ellipse">
                <a:avLst/>
              </a:pr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8"/>
              <p:cNvSpPr>
                <a:spLocks/>
              </p:cNvSpPr>
              <p:nvPr/>
            </p:nvSpPr>
            <p:spPr bwMode="auto">
              <a:xfrm>
                <a:off x="3095625" y="1374776"/>
                <a:ext cx="242887" cy="60325"/>
              </a:xfrm>
              <a:custGeom>
                <a:avLst/>
                <a:gdLst>
                  <a:gd name="T0" fmla="*/ 1 w 65"/>
                  <a:gd name="T1" fmla="*/ 5 h 16"/>
                  <a:gd name="T2" fmla="*/ 2 w 65"/>
                  <a:gd name="T3" fmla="*/ 10 h 16"/>
                  <a:gd name="T4" fmla="*/ 4 w 65"/>
                  <a:gd name="T5" fmla="*/ 14 h 16"/>
                  <a:gd name="T6" fmla="*/ 6 w 65"/>
                  <a:gd name="T7" fmla="*/ 16 h 16"/>
                  <a:gd name="T8" fmla="*/ 9 w 65"/>
                  <a:gd name="T9" fmla="*/ 16 h 16"/>
                  <a:gd name="T10" fmla="*/ 54 w 65"/>
                  <a:gd name="T11" fmla="*/ 16 h 16"/>
                  <a:gd name="T12" fmla="*/ 58 w 65"/>
                  <a:gd name="T13" fmla="*/ 14 h 16"/>
                  <a:gd name="T14" fmla="*/ 64 w 65"/>
                  <a:gd name="T15" fmla="*/ 4 h 16"/>
                  <a:gd name="T16" fmla="*/ 63 w 65"/>
                  <a:gd name="T17" fmla="*/ 1 h 16"/>
                  <a:gd name="T18" fmla="*/ 60 w 65"/>
                  <a:gd name="T19" fmla="*/ 2 h 16"/>
                  <a:gd name="T20" fmla="*/ 55 w 65"/>
                  <a:gd name="T21" fmla="*/ 10 h 16"/>
                  <a:gd name="T22" fmla="*/ 54 w 65"/>
                  <a:gd name="T23" fmla="*/ 11 h 16"/>
                  <a:gd name="T24" fmla="*/ 54 w 65"/>
                  <a:gd name="T25" fmla="*/ 11 h 16"/>
                  <a:gd name="T26" fmla="*/ 54 w 65"/>
                  <a:gd name="T27" fmla="*/ 11 h 16"/>
                  <a:gd name="T28" fmla="*/ 54 w 65"/>
                  <a:gd name="T29" fmla="*/ 12 h 16"/>
                  <a:gd name="T30" fmla="*/ 54 w 65"/>
                  <a:gd name="T31" fmla="*/ 11 h 16"/>
                  <a:gd name="T32" fmla="*/ 54 w 65"/>
                  <a:gd name="T33" fmla="*/ 11 h 16"/>
                  <a:gd name="T34" fmla="*/ 54 w 65"/>
                  <a:gd name="T35" fmla="*/ 12 h 16"/>
                  <a:gd name="T36" fmla="*/ 54 w 65"/>
                  <a:gd name="T37" fmla="*/ 11 h 16"/>
                  <a:gd name="T38" fmla="*/ 9 w 65"/>
                  <a:gd name="T39" fmla="*/ 11 h 16"/>
                  <a:gd name="T40" fmla="*/ 9 w 65"/>
                  <a:gd name="T41" fmla="*/ 11 h 16"/>
                  <a:gd name="T42" fmla="*/ 8 w 65"/>
                  <a:gd name="T43" fmla="*/ 10 h 16"/>
                  <a:gd name="T44" fmla="*/ 6 w 65"/>
                  <a:gd name="T45" fmla="*/ 6 h 16"/>
                  <a:gd name="T46" fmla="*/ 6 w 65"/>
                  <a:gd name="T47" fmla="*/ 4 h 16"/>
                  <a:gd name="T48" fmla="*/ 5 w 65"/>
                  <a:gd name="T49" fmla="*/ 4 h 16"/>
                  <a:gd name="T50" fmla="*/ 5 w 65"/>
                  <a:gd name="T51" fmla="*/ 4 h 16"/>
                  <a:gd name="T52" fmla="*/ 2 w 65"/>
                  <a:gd name="T53" fmla="*/ 2 h 16"/>
                  <a:gd name="T54" fmla="*/ 1 w 65"/>
                  <a:gd name="T5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16">
                    <a:moveTo>
                      <a:pt x="1" y="5"/>
                    </a:moveTo>
                    <a:cubicBezTo>
                      <a:pt x="1" y="5"/>
                      <a:pt x="1" y="7"/>
                      <a:pt x="2" y="10"/>
                    </a:cubicBezTo>
                    <a:cubicBezTo>
                      <a:pt x="3" y="11"/>
                      <a:pt x="3" y="13"/>
                      <a:pt x="4" y="14"/>
                    </a:cubicBezTo>
                    <a:cubicBezTo>
                      <a:pt x="5" y="14"/>
                      <a:pt x="6" y="15"/>
                      <a:pt x="6" y="16"/>
                    </a:cubicBezTo>
                    <a:cubicBezTo>
                      <a:pt x="7" y="16"/>
                      <a:pt x="8" y="16"/>
                      <a:pt x="9" y="16"/>
                    </a:cubicBezTo>
                    <a:cubicBezTo>
                      <a:pt x="13" y="16"/>
                      <a:pt x="54" y="16"/>
                      <a:pt x="54" y="16"/>
                    </a:cubicBezTo>
                    <a:cubicBezTo>
                      <a:pt x="54" y="16"/>
                      <a:pt x="56" y="16"/>
                      <a:pt x="58" y="14"/>
                    </a:cubicBezTo>
                    <a:cubicBezTo>
                      <a:pt x="60" y="13"/>
                      <a:pt x="63" y="9"/>
                      <a:pt x="64" y="4"/>
                    </a:cubicBezTo>
                    <a:cubicBezTo>
                      <a:pt x="65" y="2"/>
                      <a:pt x="64" y="1"/>
                      <a:pt x="63" y="1"/>
                    </a:cubicBezTo>
                    <a:cubicBezTo>
                      <a:pt x="62" y="0"/>
                      <a:pt x="60" y="1"/>
                      <a:pt x="60" y="2"/>
                    </a:cubicBezTo>
                    <a:cubicBezTo>
                      <a:pt x="58" y="7"/>
                      <a:pt x="56" y="9"/>
                      <a:pt x="55" y="10"/>
                    </a:cubicBezTo>
                    <a:cubicBezTo>
                      <a:pt x="54" y="11"/>
                      <a:pt x="54" y="11"/>
                      <a:pt x="54" y="11"/>
                    </a:cubicBezTo>
                    <a:cubicBezTo>
                      <a:pt x="54" y="11"/>
                      <a:pt x="54" y="11"/>
                      <a:pt x="54" y="11"/>
                    </a:cubicBezTo>
                    <a:cubicBezTo>
                      <a:pt x="54" y="11"/>
                      <a:pt x="54" y="11"/>
                      <a:pt x="54" y="11"/>
                    </a:cubicBezTo>
                    <a:cubicBezTo>
                      <a:pt x="54" y="12"/>
                      <a:pt x="54" y="12"/>
                      <a:pt x="54" y="12"/>
                    </a:cubicBezTo>
                    <a:cubicBezTo>
                      <a:pt x="54" y="11"/>
                      <a:pt x="54" y="11"/>
                      <a:pt x="54" y="11"/>
                    </a:cubicBezTo>
                    <a:cubicBezTo>
                      <a:pt x="54" y="11"/>
                      <a:pt x="54" y="11"/>
                      <a:pt x="54" y="11"/>
                    </a:cubicBezTo>
                    <a:cubicBezTo>
                      <a:pt x="54" y="12"/>
                      <a:pt x="54" y="12"/>
                      <a:pt x="54" y="12"/>
                    </a:cubicBezTo>
                    <a:cubicBezTo>
                      <a:pt x="54" y="11"/>
                      <a:pt x="54" y="11"/>
                      <a:pt x="54" y="11"/>
                    </a:cubicBezTo>
                    <a:cubicBezTo>
                      <a:pt x="54" y="11"/>
                      <a:pt x="13" y="11"/>
                      <a:pt x="9" y="11"/>
                    </a:cubicBezTo>
                    <a:cubicBezTo>
                      <a:pt x="9" y="11"/>
                      <a:pt x="9" y="11"/>
                      <a:pt x="9" y="11"/>
                    </a:cubicBezTo>
                    <a:cubicBezTo>
                      <a:pt x="9" y="11"/>
                      <a:pt x="8" y="11"/>
                      <a:pt x="8" y="10"/>
                    </a:cubicBezTo>
                    <a:cubicBezTo>
                      <a:pt x="7" y="9"/>
                      <a:pt x="6" y="7"/>
                      <a:pt x="6" y="6"/>
                    </a:cubicBezTo>
                    <a:cubicBezTo>
                      <a:pt x="6" y="5"/>
                      <a:pt x="6" y="5"/>
                      <a:pt x="6" y="4"/>
                    </a:cubicBezTo>
                    <a:cubicBezTo>
                      <a:pt x="5" y="4"/>
                      <a:pt x="5" y="4"/>
                      <a:pt x="5" y="4"/>
                    </a:cubicBezTo>
                    <a:cubicBezTo>
                      <a:pt x="5" y="4"/>
                      <a:pt x="5" y="4"/>
                      <a:pt x="5" y="4"/>
                    </a:cubicBezTo>
                    <a:cubicBezTo>
                      <a:pt x="5" y="2"/>
                      <a:pt x="4" y="1"/>
                      <a:pt x="2" y="2"/>
                    </a:cubicBezTo>
                    <a:cubicBezTo>
                      <a:pt x="1" y="2"/>
                      <a:pt x="0" y="3"/>
                      <a:pt x="1" y="5"/>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9"/>
              <p:cNvSpPr>
                <a:spLocks/>
              </p:cNvSpPr>
              <p:nvPr/>
            </p:nvSpPr>
            <p:spPr bwMode="auto">
              <a:xfrm>
                <a:off x="3098800" y="1236663"/>
                <a:ext cx="244475" cy="79375"/>
              </a:xfrm>
              <a:custGeom>
                <a:avLst/>
                <a:gdLst>
                  <a:gd name="T0" fmla="*/ 2 w 65"/>
                  <a:gd name="T1" fmla="*/ 21 h 21"/>
                  <a:gd name="T2" fmla="*/ 63 w 65"/>
                  <a:gd name="T3" fmla="*/ 21 h 21"/>
                  <a:gd name="T4" fmla="*/ 65 w 65"/>
                  <a:gd name="T5" fmla="*/ 20 h 21"/>
                  <a:gd name="T6" fmla="*/ 65 w 65"/>
                  <a:gd name="T7" fmla="*/ 19 h 21"/>
                  <a:gd name="T8" fmla="*/ 59 w 65"/>
                  <a:gd name="T9" fmla="*/ 5 h 21"/>
                  <a:gd name="T10" fmla="*/ 52 w 65"/>
                  <a:gd name="T11" fmla="*/ 0 h 21"/>
                  <a:gd name="T12" fmla="*/ 14 w 65"/>
                  <a:gd name="T13" fmla="*/ 0 h 21"/>
                  <a:gd name="T14" fmla="*/ 6 w 65"/>
                  <a:gd name="T15" fmla="*/ 5 h 21"/>
                  <a:gd name="T16" fmla="*/ 0 w 65"/>
                  <a:gd name="T17" fmla="*/ 19 h 21"/>
                  <a:gd name="T18" fmla="*/ 0 w 65"/>
                  <a:gd name="T19" fmla="*/ 20 h 21"/>
                  <a:gd name="T20" fmla="*/ 2 w 65"/>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21">
                    <a:moveTo>
                      <a:pt x="2" y="21"/>
                    </a:moveTo>
                    <a:cubicBezTo>
                      <a:pt x="63" y="21"/>
                      <a:pt x="63" y="21"/>
                      <a:pt x="63" y="21"/>
                    </a:cubicBezTo>
                    <a:cubicBezTo>
                      <a:pt x="64" y="21"/>
                      <a:pt x="65" y="21"/>
                      <a:pt x="65" y="20"/>
                    </a:cubicBezTo>
                    <a:cubicBezTo>
                      <a:pt x="65" y="20"/>
                      <a:pt x="65" y="19"/>
                      <a:pt x="65" y="19"/>
                    </a:cubicBezTo>
                    <a:cubicBezTo>
                      <a:pt x="59" y="5"/>
                      <a:pt x="59" y="5"/>
                      <a:pt x="59" y="5"/>
                    </a:cubicBezTo>
                    <a:cubicBezTo>
                      <a:pt x="58" y="2"/>
                      <a:pt x="55" y="0"/>
                      <a:pt x="52" y="0"/>
                    </a:cubicBezTo>
                    <a:cubicBezTo>
                      <a:pt x="14" y="0"/>
                      <a:pt x="14" y="0"/>
                      <a:pt x="14" y="0"/>
                    </a:cubicBezTo>
                    <a:cubicBezTo>
                      <a:pt x="11" y="0"/>
                      <a:pt x="7" y="2"/>
                      <a:pt x="6" y="5"/>
                    </a:cubicBezTo>
                    <a:cubicBezTo>
                      <a:pt x="0" y="19"/>
                      <a:pt x="0" y="19"/>
                      <a:pt x="0" y="19"/>
                    </a:cubicBezTo>
                    <a:cubicBezTo>
                      <a:pt x="0" y="19"/>
                      <a:pt x="0" y="20"/>
                      <a:pt x="0" y="20"/>
                    </a:cubicBezTo>
                    <a:cubicBezTo>
                      <a:pt x="1" y="21"/>
                      <a:pt x="1" y="21"/>
                      <a:pt x="2" y="21"/>
                    </a:cubicBezTo>
                  </a:path>
                </a:pathLst>
              </a:custGeom>
              <a:solidFill>
                <a:srgbClr val="00A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0"/>
              <p:cNvSpPr>
                <a:spLocks/>
              </p:cNvSpPr>
              <p:nvPr/>
            </p:nvSpPr>
            <p:spPr bwMode="auto">
              <a:xfrm>
                <a:off x="3098800" y="1258888"/>
                <a:ext cx="79375" cy="57150"/>
              </a:xfrm>
              <a:custGeom>
                <a:avLst/>
                <a:gdLst>
                  <a:gd name="T0" fmla="*/ 6 w 21"/>
                  <a:gd name="T1" fmla="*/ 0 h 15"/>
                  <a:gd name="T2" fmla="*/ 0 w 21"/>
                  <a:gd name="T3" fmla="*/ 13 h 15"/>
                  <a:gd name="T4" fmla="*/ 0 w 21"/>
                  <a:gd name="T5" fmla="*/ 13 h 15"/>
                  <a:gd name="T6" fmla="*/ 0 w 21"/>
                  <a:gd name="T7" fmla="*/ 14 h 15"/>
                  <a:gd name="T8" fmla="*/ 2 w 21"/>
                  <a:gd name="T9" fmla="*/ 15 h 15"/>
                  <a:gd name="T10" fmla="*/ 21 w 21"/>
                  <a:gd name="T11" fmla="*/ 15 h 15"/>
                  <a:gd name="T12" fmla="*/ 6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6" y="0"/>
                    </a:moveTo>
                    <a:cubicBezTo>
                      <a:pt x="0" y="13"/>
                      <a:pt x="0" y="13"/>
                      <a:pt x="0" y="13"/>
                    </a:cubicBezTo>
                    <a:cubicBezTo>
                      <a:pt x="0" y="13"/>
                      <a:pt x="0" y="13"/>
                      <a:pt x="0" y="13"/>
                    </a:cubicBezTo>
                    <a:cubicBezTo>
                      <a:pt x="0" y="14"/>
                      <a:pt x="0" y="14"/>
                      <a:pt x="0" y="14"/>
                    </a:cubicBezTo>
                    <a:cubicBezTo>
                      <a:pt x="1" y="15"/>
                      <a:pt x="1" y="15"/>
                      <a:pt x="2" y="15"/>
                    </a:cubicBezTo>
                    <a:cubicBezTo>
                      <a:pt x="21" y="15"/>
                      <a:pt x="21" y="15"/>
                      <a:pt x="21" y="15"/>
                    </a:cubicBezTo>
                    <a:cubicBezTo>
                      <a:pt x="6" y="0"/>
                      <a:pt x="6" y="0"/>
                      <a:pt x="6" y="0"/>
                    </a:cubicBezTo>
                  </a:path>
                </a:pathLst>
              </a:custGeom>
              <a:solidFill>
                <a:srgbClr val="009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1"/>
              <p:cNvSpPr>
                <a:spLocks/>
              </p:cNvSpPr>
              <p:nvPr/>
            </p:nvSpPr>
            <p:spPr bwMode="auto">
              <a:xfrm>
                <a:off x="3321050" y="1487488"/>
                <a:ext cx="85725" cy="65088"/>
              </a:xfrm>
              <a:custGeom>
                <a:avLst/>
                <a:gdLst>
                  <a:gd name="T0" fmla="*/ 0 w 23"/>
                  <a:gd name="T1" fmla="*/ 1 h 17"/>
                  <a:gd name="T2" fmla="*/ 0 w 23"/>
                  <a:gd name="T3" fmla="*/ 11 h 17"/>
                  <a:gd name="T4" fmla="*/ 7 w 23"/>
                  <a:gd name="T5" fmla="*/ 17 h 17"/>
                  <a:gd name="T6" fmla="*/ 17 w 23"/>
                  <a:gd name="T7" fmla="*/ 17 h 17"/>
                  <a:gd name="T8" fmla="*/ 23 w 23"/>
                  <a:gd name="T9" fmla="*/ 11 h 17"/>
                  <a:gd name="T10" fmla="*/ 23 w 23"/>
                  <a:gd name="T11" fmla="*/ 0 h 17"/>
                  <a:gd name="T12" fmla="*/ 23 w 23"/>
                  <a:gd name="T13" fmla="*/ 0 h 17"/>
                  <a:gd name="T14" fmla="*/ 0 w 23"/>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7">
                    <a:moveTo>
                      <a:pt x="0" y="1"/>
                    </a:moveTo>
                    <a:cubicBezTo>
                      <a:pt x="0" y="11"/>
                      <a:pt x="0" y="11"/>
                      <a:pt x="0" y="11"/>
                    </a:cubicBezTo>
                    <a:cubicBezTo>
                      <a:pt x="0" y="14"/>
                      <a:pt x="3" y="17"/>
                      <a:pt x="7" y="17"/>
                    </a:cubicBezTo>
                    <a:cubicBezTo>
                      <a:pt x="17" y="17"/>
                      <a:pt x="17" y="17"/>
                      <a:pt x="17" y="17"/>
                    </a:cubicBezTo>
                    <a:cubicBezTo>
                      <a:pt x="20" y="17"/>
                      <a:pt x="23" y="14"/>
                      <a:pt x="23" y="11"/>
                    </a:cubicBezTo>
                    <a:cubicBezTo>
                      <a:pt x="23" y="0"/>
                      <a:pt x="23" y="0"/>
                      <a:pt x="23" y="0"/>
                    </a:cubicBezTo>
                    <a:cubicBezTo>
                      <a:pt x="23" y="0"/>
                      <a:pt x="23" y="0"/>
                      <a:pt x="23" y="0"/>
                    </a:cubicBezTo>
                    <a:lnTo>
                      <a:pt x="0" y="1"/>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2"/>
              <p:cNvSpPr>
                <a:spLocks/>
              </p:cNvSpPr>
              <p:nvPr/>
            </p:nvSpPr>
            <p:spPr bwMode="auto">
              <a:xfrm>
                <a:off x="3035300" y="1487488"/>
                <a:ext cx="85725" cy="65088"/>
              </a:xfrm>
              <a:custGeom>
                <a:avLst/>
                <a:gdLst>
                  <a:gd name="T0" fmla="*/ 0 w 23"/>
                  <a:gd name="T1" fmla="*/ 0 h 17"/>
                  <a:gd name="T2" fmla="*/ 0 w 23"/>
                  <a:gd name="T3" fmla="*/ 11 h 17"/>
                  <a:gd name="T4" fmla="*/ 7 w 23"/>
                  <a:gd name="T5" fmla="*/ 17 h 17"/>
                  <a:gd name="T6" fmla="*/ 17 w 23"/>
                  <a:gd name="T7" fmla="*/ 17 h 17"/>
                  <a:gd name="T8" fmla="*/ 23 w 23"/>
                  <a:gd name="T9" fmla="*/ 11 h 17"/>
                  <a:gd name="T10" fmla="*/ 23 w 23"/>
                  <a:gd name="T11" fmla="*/ 0 h 17"/>
                  <a:gd name="T12" fmla="*/ 0 w 23"/>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3" h="17">
                    <a:moveTo>
                      <a:pt x="0" y="0"/>
                    </a:moveTo>
                    <a:cubicBezTo>
                      <a:pt x="0" y="11"/>
                      <a:pt x="0" y="11"/>
                      <a:pt x="0" y="11"/>
                    </a:cubicBezTo>
                    <a:cubicBezTo>
                      <a:pt x="0" y="14"/>
                      <a:pt x="3" y="17"/>
                      <a:pt x="7" y="17"/>
                    </a:cubicBezTo>
                    <a:cubicBezTo>
                      <a:pt x="17" y="17"/>
                      <a:pt x="17" y="17"/>
                      <a:pt x="17" y="17"/>
                    </a:cubicBezTo>
                    <a:cubicBezTo>
                      <a:pt x="20" y="17"/>
                      <a:pt x="23" y="14"/>
                      <a:pt x="23" y="11"/>
                    </a:cubicBezTo>
                    <a:cubicBezTo>
                      <a:pt x="23" y="0"/>
                      <a:pt x="23" y="0"/>
                      <a:pt x="23" y="0"/>
                    </a:cubicBezTo>
                    <a:lnTo>
                      <a:pt x="0"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p:cNvGrpSpPr/>
            <p:nvPr/>
          </p:nvGrpSpPr>
          <p:grpSpPr>
            <a:xfrm>
              <a:off x="1323275" y="3257432"/>
              <a:ext cx="1285128" cy="1291057"/>
              <a:chOff x="7073328" y="3176095"/>
              <a:chExt cx="624651" cy="627533"/>
            </a:xfrm>
          </p:grpSpPr>
          <p:sp>
            <p:nvSpPr>
              <p:cNvPr id="28" name="Freeform 84"/>
              <p:cNvSpPr>
                <a:spLocks/>
              </p:cNvSpPr>
              <p:nvPr/>
            </p:nvSpPr>
            <p:spPr bwMode="auto">
              <a:xfrm>
                <a:off x="7073328" y="3176095"/>
                <a:ext cx="624651" cy="627533"/>
              </a:xfrm>
              <a:prstGeom prst="ellipse">
                <a:avLst/>
              </a:prstGeom>
              <a:solidFill>
                <a:srgbClr val="0FC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8"/>
              <p:cNvSpPr>
                <a:spLocks noEditPoints="1"/>
              </p:cNvSpPr>
              <p:nvPr/>
            </p:nvSpPr>
            <p:spPr bwMode="auto">
              <a:xfrm>
                <a:off x="7204060" y="3339897"/>
                <a:ext cx="394782" cy="305437"/>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987858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06" y="206172"/>
            <a:ext cx="8183725" cy="615553"/>
          </a:xfrm>
        </p:spPr>
        <p:txBody>
          <a:bodyPr>
            <a:normAutofit/>
          </a:bodyPr>
          <a:lstStyle/>
          <a:p>
            <a:pPr algn="ctr"/>
            <a:r>
              <a:rPr lang="en-US" sz="3200" dirty="0" smtClean="0">
                <a:latin typeface="Glypha" panose="02000603000000000000" pitchFamily="2" charset="0"/>
              </a:rPr>
              <a:t>Suppliers </a:t>
            </a:r>
            <a:r>
              <a:rPr lang="en-US" sz="3200" dirty="0" err="1" smtClean="0">
                <a:latin typeface="Glypha" panose="02000603000000000000" pitchFamily="2" charset="0"/>
              </a:rPr>
              <a:t>incentivising</a:t>
            </a:r>
            <a:r>
              <a:rPr lang="en-US" sz="3200" dirty="0" smtClean="0">
                <a:latin typeface="Glypha" panose="02000603000000000000" pitchFamily="2" charset="0"/>
              </a:rPr>
              <a:t> direct booking</a:t>
            </a:r>
            <a:endParaRPr lang="en-US" sz="3200" dirty="0">
              <a:latin typeface="Glypha" panose="02000603000000000000" pitchFamily="2" charset="0"/>
            </a:endParaRPr>
          </a:p>
        </p:txBody>
      </p:sp>
      <p:sp>
        <p:nvSpPr>
          <p:cNvPr id="4" name="AutoShape 4" descr="Image result for eurostar"/>
          <p:cNvSpPr>
            <a:spLocks noChangeAspect="1" noChangeArrowheads="1"/>
          </p:cNvSpPr>
          <p:nvPr/>
        </p:nvSpPr>
        <p:spPr bwMode="auto">
          <a:xfrm>
            <a:off x="116713" y="-509588"/>
            <a:ext cx="1078987" cy="1076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eurostar"/>
          <p:cNvSpPr>
            <a:spLocks noChangeAspect="1" noChangeArrowheads="1"/>
          </p:cNvSpPr>
          <p:nvPr/>
        </p:nvSpPr>
        <p:spPr bwMode="auto">
          <a:xfrm>
            <a:off x="231043" y="-357188"/>
            <a:ext cx="1078987" cy="1076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9" descr="https://upload.wikimedia.org/wikipedia/en/1/12/Booking.com_logo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1122" y="3727128"/>
            <a:ext cx="3470489" cy="707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allaboutcards.biz/en/company/references/lufthansa/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9" t="36016" r="2596" b="35362"/>
          <a:stretch/>
        </p:blipFill>
        <p:spPr bwMode="auto">
          <a:xfrm>
            <a:off x="25703093" y="5524342"/>
            <a:ext cx="3129129" cy="7872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http://aidamanduley.com/wp-content/uploads/2014/10/Uber-Logo-Large-1024x24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5639" y="3816027"/>
            <a:ext cx="2836234" cy="7194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5373" y="922341"/>
            <a:ext cx="4980851" cy="461665"/>
          </a:xfrm>
          <a:prstGeom prst="rect">
            <a:avLst/>
          </a:prstGeom>
          <a:noFill/>
        </p:spPr>
        <p:txBody>
          <a:bodyPr wrap="none" rtlCol="0">
            <a:spAutoFit/>
          </a:bodyPr>
          <a:lstStyle/>
          <a:p>
            <a:r>
              <a:rPr lang="en-US" sz="2400" b="1" dirty="0" smtClean="0">
                <a:latin typeface="Glypha" panose="02000603000000000000" pitchFamily="2" charset="0"/>
              </a:rPr>
              <a:t>Started with low-cost carriers…</a:t>
            </a:r>
            <a:endParaRPr lang="en-US" sz="2400" b="1" dirty="0">
              <a:latin typeface="Glypha" panose="02000603000000000000" pitchFamily="2" charset="0"/>
            </a:endParaRPr>
          </a:p>
        </p:txBody>
      </p:sp>
      <p:sp>
        <p:nvSpPr>
          <p:cNvPr id="7" name="AutoShape 14" descr="Image result for ryanair"/>
          <p:cNvSpPr>
            <a:spLocks noChangeAspect="1" noChangeArrowheads="1"/>
          </p:cNvSpPr>
          <p:nvPr/>
        </p:nvSpPr>
        <p:spPr bwMode="auto">
          <a:xfrm>
            <a:off x="116711" y="-144463"/>
            <a:ext cx="22866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Image result for ryanair"/>
          <p:cNvSpPr>
            <a:spLocks noChangeAspect="1" noChangeArrowheads="1"/>
          </p:cNvSpPr>
          <p:nvPr/>
        </p:nvSpPr>
        <p:spPr bwMode="auto">
          <a:xfrm>
            <a:off x="231041" y="7938"/>
            <a:ext cx="22866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18" descr="Image result for ryanair"/>
          <p:cNvSpPr>
            <a:spLocks noChangeAspect="1" noChangeArrowheads="1"/>
          </p:cNvSpPr>
          <p:nvPr/>
        </p:nvSpPr>
        <p:spPr bwMode="auto">
          <a:xfrm>
            <a:off x="345371" y="160338"/>
            <a:ext cx="22866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6" name="Picture 20" descr="http://corporate.ryanair.com/images/corp/media/aircraft/aircraft/hi-res/ryanair-aircraft-%282%2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060" t="14740" r="15604" b="10401"/>
          <a:stretch/>
        </p:blipFill>
        <p:spPr bwMode="auto">
          <a:xfrm>
            <a:off x="6611796" y="1499128"/>
            <a:ext cx="2125804" cy="1278452"/>
          </a:xfrm>
          <a:prstGeom prst="rect">
            <a:avLst/>
          </a:prstGeom>
          <a:noFill/>
          <a:extLst>
            <a:ext uri="{909E8E84-426E-40DD-AFC4-6F175D3DCCD1}">
              <a14:hiddenFill xmlns:a14="http://schemas.microsoft.com/office/drawing/2010/main">
                <a:solidFill>
                  <a:srgbClr val="FFFFFF"/>
                </a:solidFill>
              </a14:hiddenFill>
            </a:ext>
          </a:extLst>
        </p:spPr>
      </p:pic>
      <p:sp>
        <p:nvSpPr>
          <p:cNvPr id="31" name="AutoShape 22" descr="Image result for air berlin"/>
          <p:cNvSpPr>
            <a:spLocks noChangeAspect="1" noChangeArrowheads="1"/>
          </p:cNvSpPr>
          <p:nvPr/>
        </p:nvSpPr>
        <p:spPr bwMode="auto">
          <a:xfrm>
            <a:off x="116713" y="-266700"/>
            <a:ext cx="1078987" cy="561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TextBox 37"/>
          <p:cNvSpPr txBox="1"/>
          <p:nvPr/>
        </p:nvSpPr>
        <p:spPr>
          <a:xfrm>
            <a:off x="507687" y="2924887"/>
            <a:ext cx="6476453" cy="461665"/>
          </a:xfrm>
          <a:prstGeom prst="rect">
            <a:avLst/>
          </a:prstGeom>
          <a:noFill/>
        </p:spPr>
        <p:txBody>
          <a:bodyPr wrap="none" rtlCol="0">
            <a:spAutoFit/>
          </a:bodyPr>
          <a:lstStyle/>
          <a:p>
            <a:r>
              <a:rPr lang="en-US" sz="2400" b="1" dirty="0" smtClean="0">
                <a:latin typeface="Glypha" panose="02000603000000000000" pitchFamily="2" charset="0"/>
              </a:rPr>
              <a:t>Evolving with sharing economy players…</a:t>
            </a:r>
            <a:endParaRPr lang="en-US" sz="2400" b="1" dirty="0">
              <a:latin typeface="Glypha" panose="02000603000000000000" pitchFamily="2" charset="0"/>
            </a:endParaRPr>
          </a:p>
        </p:txBody>
      </p:sp>
      <p:sp>
        <p:nvSpPr>
          <p:cNvPr id="39" name="TextBox 38"/>
          <p:cNvSpPr txBox="1"/>
          <p:nvPr/>
        </p:nvSpPr>
        <p:spPr>
          <a:xfrm>
            <a:off x="366631" y="4741820"/>
            <a:ext cx="5966698" cy="461665"/>
          </a:xfrm>
          <a:prstGeom prst="rect">
            <a:avLst/>
          </a:prstGeom>
          <a:noFill/>
        </p:spPr>
        <p:txBody>
          <a:bodyPr wrap="none" rtlCol="0">
            <a:spAutoFit/>
          </a:bodyPr>
          <a:lstStyle/>
          <a:p>
            <a:r>
              <a:rPr lang="en-US" sz="2400" b="1" dirty="0" smtClean="0">
                <a:latin typeface="Glypha" panose="02000603000000000000" pitchFamily="2" charset="0"/>
              </a:rPr>
              <a:t>Expanding to multi-national suppliers</a:t>
            </a:r>
            <a:endParaRPr lang="en-US" sz="2400" b="1" dirty="0">
              <a:latin typeface="Glypha" panose="02000603000000000000" pitchFamily="2" charset="0"/>
            </a:endParaRPr>
          </a:p>
        </p:txBody>
      </p:sp>
      <p:grpSp>
        <p:nvGrpSpPr>
          <p:cNvPr id="33" name="Group 32"/>
          <p:cNvGrpSpPr/>
          <p:nvPr/>
        </p:nvGrpSpPr>
        <p:grpSpPr>
          <a:xfrm>
            <a:off x="452197" y="5385248"/>
            <a:ext cx="1818375" cy="1256853"/>
            <a:chOff x="8360500" y="5448753"/>
            <a:chExt cx="2418942" cy="1245895"/>
          </a:xfrm>
        </p:grpSpPr>
        <p:pic>
          <p:nvPicPr>
            <p:cNvPr id="4106" name="Picture 10" descr="Image result for lufthansa"/>
            <p:cNvPicPr>
              <a:picLocks noChangeAspect="1" noChangeArrowheads="1"/>
            </p:cNvPicPr>
            <p:nvPr/>
          </p:nvPicPr>
          <p:blipFill rotWithShape="1">
            <a:blip r:embed="rId6">
              <a:extLst>
                <a:ext uri="{28A0092B-C50C-407E-A947-70E740481C1C}">
                  <a14:useLocalDpi xmlns:a14="http://schemas.microsoft.com/office/drawing/2010/main" val="0"/>
                </a:ext>
              </a:extLst>
            </a:blip>
            <a:srcRect l="10470" t="14039" b="14484"/>
            <a:stretch/>
          </p:blipFill>
          <p:spPr bwMode="auto">
            <a:xfrm>
              <a:off x="8434316" y="5448753"/>
              <a:ext cx="2345126" cy="124589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8360500" y="6312355"/>
              <a:ext cx="2339710" cy="335602"/>
            </a:xfrm>
            <a:prstGeom prst="rect">
              <a:avLst/>
            </a:prstGeom>
            <a:noFill/>
          </p:spPr>
          <p:txBody>
            <a:bodyPr wrap="none" rtlCol="0">
              <a:spAutoFit/>
            </a:bodyPr>
            <a:lstStyle/>
            <a:p>
              <a:r>
                <a:rPr lang="en-US" sz="1600" b="1" dirty="0" smtClean="0">
                  <a:latin typeface="Glypha" panose="02000603000000000000" pitchFamily="2" charset="0"/>
                </a:rPr>
                <a:t>€16 Fee for GDS</a:t>
              </a:r>
              <a:endParaRPr lang="en-US" sz="1600" b="1" dirty="0">
                <a:latin typeface="Glypha" panose="02000603000000000000" pitchFamily="2" charset="0"/>
              </a:endParaRPr>
            </a:p>
          </p:txBody>
        </p:sp>
      </p:grpSp>
      <p:sp>
        <p:nvSpPr>
          <p:cNvPr id="34" name="AutoShape 25" descr="Image result for marriott"/>
          <p:cNvSpPr>
            <a:spLocks noChangeAspect="1" noChangeArrowheads="1"/>
          </p:cNvSpPr>
          <p:nvPr/>
        </p:nvSpPr>
        <p:spPr bwMode="auto">
          <a:xfrm>
            <a:off x="459701" y="312740"/>
            <a:ext cx="22866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AutoShape 27" descr="Image result for marriott"/>
          <p:cNvSpPr>
            <a:spLocks noChangeAspect="1" noChangeArrowheads="1"/>
          </p:cNvSpPr>
          <p:nvPr/>
        </p:nvSpPr>
        <p:spPr bwMode="auto">
          <a:xfrm>
            <a:off x="574031" y="465139"/>
            <a:ext cx="22866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AutoShape 29" descr="Image result for marriott"/>
          <p:cNvSpPr>
            <a:spLocks noChangeAspect="1" noChangeArrowheads="1"/>
          </p:cNvSpPr>
          <p:nvPr/>
        </p:nvSpPr>
        <p:spPr bwMode="auto">
          <a:xfrm>
            <a:off x="688360" y="617540"/>
            <a:ext cx="22866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3174314" y="5237235"/>
            <a:ext cx="1880287" cy="1404864"/>
            <a:chOff x="6903973" y="5330266"/>
            <a:chExt cx="2922415" cy="1644795"/>
          </a:xfrm>
        </p:grpSpPr>
        <p:pic>
          <p:nvPicPr>
            <p:cNvPr id="4108" name="Picture 12" descr="http://i.ytimg.com/vi/qeefSTrkvrk/maxresdefau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3973" y="5330266"/>
              <a:ext cx="2922415" cy="1644795"/>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p:cNvPicPr>
              <a:picLocks noChangeAspect="1" noChangeArrowheads="1"/>
            </p:cNvPicPr>
            <p:nvPr/>
          </p:nvPicPr>
          <p:blipFill rotWithShape="1">
            <a:blip r:embed="rId8">
              <a:extLst>
                <a:ext uri="{28A0092B-C50C-407E-A947-70E740481C1C}">
                  <a14:useLocalDpi xmlns:a14="http://schemas.microsoft.com/office/drawing/2010/main" val="0"/>
                </a:ext>
              </a:extLst>
            </a:blip>
            <a:srcRect l="14121" t="28195" r="15615" b="31412"/>
            <a:stretch/>
          </p:blipFill>
          <p:spPr bwMode="auto">
            <a:xfrm>
              <a:off x="7710984" y="6503529"/>
              <a:ext cx="1351129" cy="354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9" name="Picture 2" descr="Southwest Airlines"/>
          <p:cNvPicPr>
            <a:picLocks noChangeAspect="1" noChangeArrowheads="1"/>
          </p:cNvPicPr>
          <p:nvPr/>
        </p:nvPicPr>
        <p:blipFill rotWithShape="1">
          <a:blip r:embed="rId9">
            <a:extLst>
              <a:ext uri="{28A0092B-C50C-407E-A947-70E740481C1C}">
                <a14:useLocalDpi xmlns:a14="http://schemas.microsoft.com/office/drawing/2010/main" val="0"/>
              </a:ext>
            </a:extLst>
          </a:blip>
          <a:srcRect l="12439" t="15432" r="10361" b="32344"/>
          <a:stretch/>
        </p:blipFill>
        <p:spPr bwMode="auto">
          <a:xfrm>
            <a:off x="332731" y="1523969"/>
            <a:ext cx="2361968" cy="122877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Image result for lyft logo"/>
          <p:cNvSpPr>
            <a:spLocks noChangeAspect="1" noChangeArrowheads="1"/>
          </p:cNvSpPr>
          <p:nvPr/>
        </p:nvSpPr>
        <p:spPr bwMode="auto">
          <a:xfrm>
            <a:off x="116712" y="-547688"/>
            <a:ext cx="1321938"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lh3.googleusercontent.com/proxy/89LA3xoyvb5vhroTGfBhztCfnUGVVplLDs075-dJsRXTO0q06VGE8CKPWBhX-kdzvY5ulE8ewR6xkFEdwgVjNfFpj6AbotMAVoW_dTEUMu_Bz7hWACq8EvZFY7svjxguCQVWaqzF4S7eYwD-ochxQJQvAw=w426-h2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158" y="3346964"/>
            <a:ext cx="2421322" cy="13186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ews.hiltonworldwide.com/assets/HWW/images/mediakit/HI_mk_logo_hiltonbrand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7217" y="5274774"/>
            <a:ext cx="1709158" cy="13673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heflyingengineer.files.wordpress.com/2013/10/air_berlin_738.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4221" y="1545464"/>
            <a:ext cx="2896563" cy="11857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a2.muscache.com/airbnb/static/logos/belo-200x200-4d851c5b28f61931bf1df28dd15e60ef.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2032" y="3390470"/>
            <a:ext cx="1392807" cy="1392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28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6"/>
            <a:ext cx="8229600" cy="627064"/>
          </a:xfrm>
        </p:spPr>
        <p:txBody>
          <a:bodyPr>
            <a:noAutofit/>
          </a:bodyPr>
          <a:lstStyle/>
          <a:p>
            <a:pPr algn="ctr"/>
            <a:r>
              <a:rPr lang="en-US" sz="4000" dirty="0" smtClean="0">
                <a:solidFill>
                  <a:srgbClr val="C00000"/>
                </a:solidFill>
                <a:latin typeface="Glypha" panose="02000603000000000000" pitchFamily="2" charset="0"/>
              </a:rPr>
              <a:t>Impact of millennials</a:t>
            </a:r>
            <a:endParaRPr lang="en-US" sz="4000" dirty="0">
              <a:solidFill>
                <a:srgbClr val="C00000"/>
              </a:solidFill>
              <a:latin typeface="Glypha" panose="02000603000000000000" pitchFamily="2" charset="0"/>
            </a:endParaRPr>
          </a:p>
        </p:txBody>
      </p:sp>
      <p:sp>
        <p:nvSpPr>
          <p:cNvPr id="3" name="Content Placeholder 2"/>
          <p:cNvSpPr>
            <a:spLocks noGrp="1"/>
          </p:cNvSpPr>
          <p:nvPr>
            <p:ph idx="1"/>
          </p:nvPr>
        </p:nvSpPr>
        <p:spPr>
          <a:xfrm>
            <a:off x="457200" y="1047753"/>
            <a:ext cx="8229600" cy="952499"/>
          </a:xfrm>
        </p:spPr>
        <p:txBody>
          <a:bodyPr/>
          <a:lstStyle/>
          <a:p>
            <a:r>
              <a:rPr lang="en-US" dirty="0" smtClean="0">
                <a:latin typeface="Glypha" panose="02000603000000000000" pitchFamily="2" charset="0"/>
              </a:rPr>
              <a:t>Largest age group in the US workforce is now 24-26 years old*</a:t>
            </a:r>
          </a:p>
        </p:txBody>
      </p:sp>
      <p:pic>
        <p:nvPicPr>
          <p:cNvPr id="1046" name="Picture 2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979" r="1382"/>
          <a:stretch/>
        </p:blipFill>
        <p:spPr bwMode="auto">
          <a:xfrm>
            <a:off x="99840" y="1985654"/>
            <a:ext cx="8844136" cy="4243282"/>
          </a:xfrm>
          <a:prstGeom prst="rect">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pic>
      <p:sp>
        <p:nvSpPr>
          <p:cNvPr id="12" name="TextBox 11"/>
          <p:cNvSpPr txBox="1"/>
          <p:nvPr/>
        </p:nvSpPr>
        <p:spPr>
          <a:xfrm>
            <a:off x="60408" y="6024512"/>
            <a:ext cx="3408690" cy="276999"/>
          </a:xfrm>
          <a:prstGeom prst="rect">
            <a:avLst/>
          </a:prstGeom>
          <a:noFill/>
        </p:spPr>
        <p:txBody>
          <a:bodyPr wrap="none" rtlCol="0">
            <a:spAutoFit/>
          </a:bodyPr>
          <a:lstStyle/>
          <a:p>
            <a:r>
              <a:rPr lang="en-US" sz="1200" i="1" dirty="0" smtClean="0"/>
              <a:t>*NYT: Younger Turn for a Graying Nation 5/23/2014</a:t>
            </a:r>
            <a:endParaRPr lang="en-US" sz="1200" i="1" dirty="0"/>
          </a:p>
        </p:txBody>
      </p:sp>
    </p:spTree>
    <p:extLst>
      <p:ext uri="{BB962C8B-B14F-4D97-AF65-F5344CB8AC3E}">
        <p14:creationId xmlns:p14="http://schemas.microsoft.com/office/powerpoint/2010/main" val="292390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51158" y="1351695"/>
            <a:ext cx="7157337" cy="4844391"/>
            <a:chOff x="1267878" y="1351692"/>
            <a:chExt cx="9540631" cy="4844391"/>
          </a:xfrm>
        </p:grpSpPr>
        <p:sp>
          <p:nvSpPr>
            <p:cNvPr id="12" name="Freeform 11"/>
            <p:cNvSpPr/>
            <p:nvPr/>
          </p:nvSpPr>
          <p:spPr>
            <a:xfrm rot="21600000">
              <a:off x="1947591" y="1351692"/>
              <a:ext cx="8858390" cy="988501"/>
            </a:xfrm>
            <a:custGeom>
              <a:avLst/>
              <a:gdLst>
                <a:gd name="connsiteX0" fmla="*/ 0 w 8858390"/>
                <a:gd name="connsiteY0" fmla="*/ 0 h 988499"/>
                <a:gd name="connsiteX1" fmla="*/ 8364141 w 8858390"/>
                <a:gd name="connsiteY1" fmla="*/ 0 h 988499"/>
                <a:gd name="connsiteX2" fmla="*/ 8858390 w 8858390"/>
                <a:gd name="connsiteY2" fmla="*/ 494250 h 988499"/>
                <a:gd name="connsiteX3" fmla="*/ 8364141 w 8858390"/>
                <a:gd name="connsiteY3" fmla="*/ 988499 h 988499"/>
                <a:gd name="connsiteX4" fmla="*/ 0 w 8858390"/>
                <a:gd name="connsiteY4" fmla="*/ 988499 h 988499"/>
                <a:gd name="connsiteX5" fmla="*/ 0 w 8858390"/>
                <a:gd name="connsiteY5" fmla="*/ 0 h 98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8390" h="988499">
                  <a:moveTo>
                    <a:pt x="8858390" y="988498"/>
                  </a:moveTo>
                  <a:lnTo>
                    <a:pt x="494249" y="988498"/>
                  </a:lnTo>
                  <a:lnTo>
                    <a:pt x="0" y="494249"/>
                  </a:lnTo>
                  <a:lnTo>
                    <a:pt x="494249" y="1"/>
                  </a:lnTo>
                  <a:lnTo>
                    <a:pt x="8858390" y="1"/>
                  </a:lnTo>
                  <a:lnTo>
                    <a:pt x="8858390" y="9884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3026" tIns="106681" rIns="199136" bIns="106681" numCol="1" spcCol="1270" anchor="ctr" anchorCtr="0">
              <a:noAutofit/>
            </a:bodyPr>
            <a:lstStyle/>
            <a:p>
              <a:pPr lvl="0" algn="l" defTabSz="1244600">
                <a:lnSpc>
                  <a:spcPct val="90000"/>
                </a:lnSpc>
                <a:spcBef>
                  <a:spcPct val="0"/>
                </a:spcBef>
                <a:spcAft>
                  <a:spcPct val="35000"/>
                </a:spcAft>
              </a:pPr>
              <a:r>
                <a:rPr lang="en-US" sz="2800" kern="1200" dirty="0" smtClean="0">
                  <a:latin typeface="Glypha" panose="02000603000000000000" pitchFamily="2" charset="0"/>
                </a:rPr>
                <a:t>Visibility, reporting and policy enforcement</a:t>
              </a:r>
            </a:p>
          </p:txBody>
        </p:sp>
        <p:sp>
          <p:nvSpPr>
            <p:cNvPr id="6" name="Freeform 5"/>
            <p:cNvSpPr/>
            <p:nvPr/>
          </p:nvSpPr>
          <p:spPr>
            <a:xfrm rot="21600000">
              <a:off x="1950119" y="5207583"/>
              <a:ext cx="8858390" cy="988500"/>
            </a:xfrm>
            <a:custGeom>
              <a:avLst/>
              <a:gdLst>
                <a:gd name="connsiteX0" fmla="*/ 0 w 8858390"/>
                <a:gd name="connsiteY0" fmla="*/ 0 h 988499"/>
                <a:gd name="connsiteX1" fmla="*/ 8364141 w 8858390"/>
                <a:gd name="connsiteY1" fmla="*/ 0 h 988499"/>
                <a:gd name="connsiteX2" fmla="*/ 8858390 w 8858390"/>
                <a:gd name="connsiteY2" fmla="*/ 494250 h 988499"/>
                <a:gd name="connsiteX3" fmla="*/ 8364141 w 8858390"/>
                <a:gd name="connsiteY3" fmla="*/ 988499 h 988499"/>
                <a:gd name="connsiteX4" fmla="*/ 0 w 8858390"/>
                <a:gd name="connsiteY4" fmla="*/ 988499 h 988499"/>
                <a:gd name="connsiteX5" fmla="*/ 0 w 8858390"/>
                <a:gd name="connsiteY5" fmla="*/ 0 h 98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8390" h="988499">
                  <a:moveTo>
                    <a:pt x="8858390" y="988498"/>
                  </a:moveTo>
                  <a:lnTo>
                    <a:pt x="494249" y="988498"/>
                  </a:lnTo>
                  <a:lnTo>
                    <a:pt x="0" y="494249"/>
                  </a:lnTo>
                  <a:lnTo>
                    <a:pt x="494249" y="1"/>
                  </a:lnTo>
                  <a:lnTo>
                    <a:pt x="8858390" y="1"/>
                  </a:lnTo>
                  <a:lnTo>
                    <a:pt x="8858390" y="9884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3026" tIns="106681" rIns="199136" bIns="106680" numCol="1" spcCol="1270" anchor="ctr" anchorCtr="0">
              <a:noAutofit/>
            </a:bodyPr>
            <a:lstStyle/>
            <a:p>
              <a:pPr lvl="0" algn="l" defTabSz="1244600">
                <a:lnSpc>
                  <a:spcPct val="90000"/>
                </a:lnSpc>
                <a:spcBef>
                  <a:spcPct val="0"/>
                </a:spcBef>
                <a:spcAft>
                  <a:spcPct val="35000"/>
                </a:spcAft>
              </a:pPr>
              <a:r>
                <a:rPr lang="en-US" sz="2800" kern="1200" dirty="0" smtClean="0">
                  <a:latin typeface="Glypha" panose="02000603000000000000" pitchFamily="2" charset="0"/>
                </a:rPr>
                <a:t>Savings from unused discounts</a:t>
              </a:r>
              <a:endParaRPr lang="en-US" sz="2800" kern="1200" dirty="0">
                <a:latin typeface="Glypha" panose="02000603000000000000" pitchFamily="2" charset="0"/>
              </a:endParaRPr>
            </a:p>
          </p:txBody>
        </p:sp>
        <p:sp>
          <p:nvSpPr>
            <p:cNvPr id="7" name="Oval 6"/>
            <p:cNvSpPr/>
            <p:nvPr/>
          </p:nvSpPr>
          <p:spPr>
            <a:xfrm>
              <a:off x="1267878" y="1354277"/>
              <a:ext cx="988499" cy="988499"/>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rot="21600000">
              <a:off x="1907072" y="2646086"/>
              <a:ext cx="8858390" cy="988500"/>
            </a:xfrm>
            <a:custGeom>
              <a:avLst/>
              <a:gdLst>
                <a:gd name="connsiteX0" fmla="*/ 0 w 8858390"/>
                <a:gd name="connsiteY0" fmla="*/ 0 h 988499"/>
                <a:gd name="connsiteX1" fmla="*/ 8364141 w 8858390"/>
                <a:gd name="connsiteY1" fmla="*/ 0 h 988499"/>
                <a:gd name="connsiteX2" fmla="*/ 8858390 w 8858390"/>
                <a:gd name="connsiteY2" fmla="*/ 494250 h 988499"/>
                <a:gd name="connsiteX3" fmla="*/ 8364141 w 8858390"/>
                <a:gd name="connsiteY3" fmla="*/ 988499 h 988499"/>
                <a:gd name="connsiteX4" fmla="*/ 0 w 8858390"/>
                <a:gd name="connsiteY4" fmla="*/ 988499 h 988499"/>
                <a:gd name="connsiteX5" fmla="*/ 0 w 8858390"/>
                <a:gd name="connsiteY5" fmla="*/ 0 h 98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8390" h="988499">
                  <a:moveTo>
                    <a:pt x="8858390" y="988498"/>
                  </a:moveTo>
                  <a:lnTo>
                    <a:pt x="494249" y="988498"/>
                  </a:lnTo>
                  <a:lnTo>
                    <a:pt x="0" y="494249"/>
                  </a:lnTo>
                  <a:lnTo>
                    <a:pt x="494249" y="1"/>
                  </a:lnTo>
                  <a:lnTo>
                    <a:pt x="8858390" y="1"/>
                  </a:lnTo>
                  <a:lnTo>
                    <a:pt x="8858390" y="9884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3026" tIns="106680" rIns="199136" bIns="106681" numCol="1" spcCol="1270" anchor="ctr" anchorCtr="0">
              <a:noAutofit/>
            </a:bodyPr>
            <a:lstStyle/>
            <a:p>
              <a:pPr lvl="0" algn="l" defTabSz="1244600">
                <a:lnSpc>
                  <a:spcPct val="90000"/>
                </a:lnSpc>
                <a:spcBef>
                  <a:spcPct val="0"/>
                </a:spcBef>
                <a:spcAft>
                  <a:spcPct val="35000"/>
                </a:spcAft>
              </a:pPr>
              <a:r>
                <a:rPr lang="en-US" sz="2800" kern="1200" dirty="0" smtClean="0">
                  <a:latin typeface="Glypha" panose="02000603000000000000" pitchFamily="2" charset="0"/>
                </a:rPr>
                <a:t>Duty of care, data and increased liability</a:t>
              </a:r>
            </a:p>
          </p:txBody>
        </p:sp>
        <p:sp>
          <p:nvSpPr>
            <p:cNvPr id="9" name="Oval 8"/>
            <p:cNvSpPr/>
            <p:nvPr/>
          </p:nvSpPr>
          <p:spPr>
            <a:xfrm>
              <a:off x="1267882" y="2659391"/>
              <a:ext cx="988499" cy="988499"/>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1930557" y="3973113"/>
              <a:ext cx="8858390" cy="988500"/>
            </a:xfrm>
            <a:custGeom>
              <a:avLst/>
              <a:gdLst>
                <a:gd name="connsiteX0" fmla="*/ 0 w 8858390"/>
                <a:gd name="connsiteY0" fmla="*/ 0 h 988499"/>
                <a:gd name="connsiteX1" fmla="*/ 8364141 w 8858390"/>
                <a:gd name="connsiteY1" fmla="*/ 0 h 988499"/>
                <a:gd name="connsiteX2" fmla="*/ 8858390 w 8858390"/>
                <a:gd name="connsiteY2" fmla="*/ 494250 h 988499"/>
                <a:gd name="connsiteX3" fmla="*/ 8364141 w 8858390"/>
                <a:gd name="connsiteY3" fmla="*/ 988499 h 988499"/>
                <a:gd name="connsiteX4" fmla="*/ 0 w 8858390"/>
                <a:gd name="connsiteY4" fmla="*/ 988499 h 988499"/>
                <a:gd name="connsiteX5" fmla="*/ 0 w 8858390"/>
                <a:gd name="connsiteY5" fmla="*/ 0 h 98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8390" h="988499">
                  <a:moveTo>
                    <a:pt x="8858390" y="988498"/>
                  </a:moveTo>
                  <a:lnTo>
                    <a:pt x="494249" y="988498"/>
                  </a:lnTo>
                  <a:lnTo>
                    <a:pt x="0" y="494249"/>
                  </a:lnTo>
                  <a:lnTo>
                    <a:pt x="494249" y="1"/>
                  </a:lnTo>
                  <a:lnTo>
                    <a:pt x="8858390" y="1"/>
                  </a:lnTo>
                  <a:lnTo>
                    <a:pt x="8858390" y="9884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3026" tIns="106681" rIns="199136" bIns="106680" numCol="1" spcCol="1270" anchor="ctr" anchorCtr="0">
              <a:noAutofit/>
            </a:bodyPr>
            <a:lstStyle/>
            <a:p>
              <a:pPr lvl="0" algn="l" defTabSz="1244600">
                <a:lnSpc>
                  <a:spcPct val="90000"/>
                </a:lnSpc>
                <a:spcBef>
                  <a:spcPct val="0"/>
                </a:spcBef>
                <a:spcAft>
                  <a:spcPct val="35000"/>
                </a:spcAft>
              </a:pPr>
              <a:r>
                <a:rPr lang="en-US" sz="2400" kern="1200" dirty="0" smtClean="0">
                  <a:latin typeface="Glypha" panose="02000603000000000000" pitchFamily="2" charset="0"/>
                </a:rPr>
                <a:t>Data to negotiate/sustain discounts</a:t>
              </a:r>
            </a:p>
          </p:txBody>
        </p:sp>
        <p:sp>
          <p:nvSpPr>
            <p:cNvPr id="11" name="Oval 10"/>
            <p:cNvSpPr/>
            <p:nvPr/>
          </p:nvSpPr>
          <p:spPr>
            <a:xfrm>
              <a:off x="1267878" y="3921425"/>
              <a:ext cx="988499" cy="988499"/>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Oval 12"/>
            <p:cNvSpPr/>
            <p:nvPr/>
          </p:nvSpPr>
          <p:spPr>
            <a:xfrm>
              <a:off x="1267878" y="5204999"/>
              <a:ext cx="988499" cy="988499"/>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 name="Title 1"/>
          <p:cNvSpPr>
            <a:spLocks noGrp="1"/>
          </p:cNvSpPr>
          <p:nvPr>
            <p:ph type="title"/>
          </p:nvPr>
        </p:nvSpPr>
        <p:spPr/>
        <p:txBody>
          <a:bodyPr>
            <a:normAutofit/>
          </a:bodyPr>
          <a:lstStyle/>
          <a:p>
            <a:pPr algn="ctr"/>
            <a:r>
              <a:rPr lang="en-US" sz="3600" dirty="0" smtClean="0">
                <a:latin typeface="Glypha" panose="02000603000000000000" pitchFamily="2" charset="0"/>
              </a:rPr>
              <a:t>Repercussions of direct spend</a:t>
            </a:r>
            <a:endParaRPr lang="en-US" sz="3600" dirty="0">
              <a:latin typeface="Glypha" panose="02000603000000000000" pitchFamily="2" charset="0"/>
            </a:endParaRPr>
          </a:p>
        </p:txBody>
      </p:sp>
    </p:spTree>
    <p:extLst>
      <p:ext uri="{BB962C8B-B14F-4D97-AF65-F5344CB8AC3E}">
        <p14:creationId xmlns:p14="http://schemas.microsoft.com/office/powerpoint/2010/main" val="233417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Glypha" panose="02000603000000000000" pitchFamily="2" charset="0"/>
              </a:rPr>
              <a:t>Direct booking hotel spend 2015</a:t>
            </a:r>
            <a:endParaRPr lang="en-US" sz="4000" dirty="0">
              <a:latin typeface="Glypha" panose="0200060300000000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767015"/>
              </p:ext>
            </p:extLst>
          </p:nvPr>
        </p:nvGraphicFramePr>
        <p:xfrm>
          <a:off x="966513" y="1932467"/>
          <a:ext cx="6914264" cy="3063240"/>
        </p:xfrm>
        <a:graphic>
          <a:graphicData uri="http://schemas.openxmlformats.org/drawingml/2006/table">
            <a:tbl>
              <a:tblPr firstRow="1" bandRow="1">
                <a:tableStyleId>{5C22544A-7EE6-4342-B048-85BDC9FD1C3A}</a:tableStyleId>
              </a:tblPr>
              <a:tblGrid>
                <a:gridCol w="1364018"/>
                <a:gridCol w="1364018"/>
                <a:gridCol w="1364018"/>
                <a:gridCol w="1364018"/>
                <a:gridCol w="1458192"/>
              </a:tblGrid>
              <a:tr h="370840">
                <a:tc>
                  <a:txBody>
                    <a:bodyPr/>
                    <a:lstStyle/>
                    <a:p>
                      <a:pPr algn="ctr"/>
                      <a:endParaRPr lang="en-US" dirty="0"/>
                    </a:p>
                  </a:txBody>
                  <a:tcPr marL="68598" marR="68598"/>
                </a:tc>
                <a:tc>
                  <a:txBody>
                    <a:bodyPr/>
                    <a:lstStyle/>
                    <a:p>
                      <a:pPr algn="ctr"/>
                      <a:r>
                        <a:rPr lang="en-US" dirty="0" smtClean="0">
                          <a:latin typeface="Glypha" panose="02000603000000000000" pitchFamily="2" charset="0"/>
                        </a:rPr>
                        <a:t>Approved Spend $</a:t>
                      </a:r>
                      <a:endParaRPr lang="en-US" dirty="0">
                        <a:latin typeface="Glypha" panose="02000603000000000000" pitchFamily="2" charset="0"/>
                      </a:endParaRPr>
                    </a:p>
                  </a:txBody>
                  <a:tcPr marL="68598" marR="68598"/>
                </a:tc>
                <a:tc>
                  <a:txBody>
                    <a:bodyPr/>
                    <a:lstStyle/>
                    <a:p>
                      <a:pPr algn="ctr"/>
                      <a:r>
                        <a:rPr lang="en-US" dirty="0" smtClean="0">
                          <a:latin typeface="Glypha" panose="02000603000000000000" pitchFamily="2" charset="0"/>
                        </a:rPr>
                        <a:t>Blind Spend $</a:t>
                      </a:r>
                    </a:p>
                  </a:txBody>
                  <a:tcPr marL="68598" marR="68598"/>
                </a:tc>
                <a:tc>
                  <a:txBody>
                    <a:bodyPr/>
                    <a:lstStyle/>
                    <a:p>
                      <a:pPr marL="0" indent="0" algn="ctr" defTabSz="914400" rtl="0" eaLnBrk="1" latinLnBrk="0" hangingPunct="1">
                        <a:buFontTx/>
                        <a:buNone/>
                      </a:pPr>
                      <a:r>
                        <a:rPr lang="en-US" sz="1800" b="1" kern="1200" dirty="0" smtClean="0">
                          <a:solidFill>
                            <a:schemeClr val="lt1"/>
                          </a:solidFill>
                          <a:latin typeface="Glypha" panose="02000603000000000000" pitchFamily="2" charset="0"/>
                          <a:ea typeface="+mn-ea"/>
                          <a:cs typeface="+mn-cs"/>
                        </a:rPr>
                        <a:t>Blind %</a:t>
                      </a:r>
                      <a:endParaRPr lang="en-US" sz="1800" b="1" kern="1200" dirty="0">
                        <a:solidFill>
                          <a:schemeClr val="lt1"/>
                        </a:solidFill>
                        <a:latin typeface="Glypha" panose="02000603000000000000" pitchFamily="2" charset="0"/>
                        <a:ea typeface="+mn-ea"/>
                        <a:cs typeface="+mn-cs"/>
                      </a:endParaRPr>
                    </a:p>
                  </a:txBody>
                  <a:tcPr marL="68598" marR="68598"/>
                </a:tc>
                <a:tc>
                  <a:txBody>
                    <a:bodyPr/>
                    <a:lstStyle/>
                    <a:p>
                      <a:pPr marL="0" indent="0" algn="ctr">
                        <a:buFontTx/>
                        <a:buNone/>
                      </a:pPr>
                      <a:r>
                        <a:rPr lang="en-US" dirty="0" smtClean="0">
                          <a:latin typeface="Glypha" panose="02000603000000000000" pitchFamily="2" charset="0"/>
                        </a:rPr>
                        <a:t>If discount</a:t>
                      </a:r>
                      <a:r>
                        <a:rPr lang="en-US" baseline="0" dirty="0" smtClean="0">
                          <a:latin typeface="Glypha" panose="02000603000000000000" pitchFamily="2" charset="0"/>
                        </a:rPr>
                        <a:t> missed is 10%?</a:t>
                      </a:r>
                      <a:endParaRPr lang="en-US" dirty="0" smtClean="0">
                        <a:latin typeface="Glypha" panose="02000603000000000000" pitchFamily="2" charset="0"/>
                      </a:endParaRPr>
                    </a:p>
                  </a:txBody>
                  <a:tcPr marL="68598" marR="68598"/>
                </a:tc>
              </a:tr>
              <a:tr h="370840">
                <a:tc>
                  <a:txBody>
                    <a:bodyPr/>
                    <a:lstStyle/>
                    <a:p>
                      <a:r>
                        <a:rPr lang="en-US" b="1" dirty="0" smtClean="0">
                          <a:latin typeface="Glypha" panose="02000603000000000000" pitchFamily="2" charset="0"/>
                        </a:rPr>
                        <a:t>IHG</a:t>
                      </a:r>
                      <a:endParaRPr lang="en-US" b="1" dirty="0">
                        <a:latin typeface="Glypha" panose="02000603000000000000" pitchFamily="2" charset="0"/>
                      </a:endParaRPr>
                    </a:p>
                  </a:txBody>
                  <a:tcPr marL="68598" marR="68598"/>
                </a:tc>
                <a:tc>
                  <a:txBody>
                    <a:bodyPr/>
                    <a:lstStyle/>
                    <a:p>
                      <a:pPr algn="r" fontAlgn="b"/>
                      <a:r>
                        <a:rPr lang="en-US" sz="2000" b="0" i="0" u="none" strike="noStrike" dirty="0">
                          <a:solidFill>
                            <a:srgbClr val="000000"/>
                          </a:solidFill>
                          <a:effectLst/>
                          <a:latin typeface="Glypha" panose="02000603000000000000" pitchFamily="2" charset="0"/>
                        </a:rPr>
                        <a:t>$2,239,000</a:t>
                      </a:r>
                    </a:p>
                  </a:txBody>
                  <a:tcPr marL="7146" marR="7146" marT="9525" marB="0" anchor="b"/>
                </a:tc>
                <a:tc>
                  <a:txBody>
                    <a:bodyPr/>
                    <a:lstStyle/>
                    <a:p>
                      <a:pPr algn="r" fontAlgn="b"/>
                      <a:r>
                        <a:rPr lang="en-US" sz="2000" b="0" i="0" u="none" strike="noStrike">
                          <a:solidFill>
                            <a:srgbClr val="000000"/>
                          </a:solidFill>
                          <a:effectLst/>
                          <a:latin typeface="Glypha" panose="02000603000000000000" pitchFamily="2" charset="0"/>
                        </a:rPr>
                        <a:t>$1,025,000</a:t>
                      </a:r>
                    </a:p>
                  </a:txBody>
                  <a:tcPr marL="7146" marR="7146" marT="9525" marB="0" anchor="b"/>
                </a:tc>
                <a:tc>
                  <a:txBody>
                    <a:bodyPr/>
                    <a:lstStyle/>
                    <a:p>
                      <a:pPr algn="r" fontAlgn="b"/>
                      <a:r>
                        <a:rPr lang="en-US" sz="2000" b="0" i="0" u="none" strike="noStrike" dirty="0">
                          <a:solidFill>
                            <a:srgbClr val="000000"/>
                          </a:solidFill>
                          <a:effectLst/>
                          <a:latin typeface="Glypha" panose="02000603000000000000" pitchFamily="2" charset="0"/>
                        </a:rPr>
                        <a:t>46%</a:t>
                      </a:r>
                    </a:p>
                  </a:txBody>
                  <a:tcPr marL="7146" marR="7146" marT="9525" marB="0" anchor="b"/>
                </a:tc>
                <a:tc>
                  <a:txBody>
                    <a:bodyPr/>
                    <a:lstStyle/>
                    <a:p>
                      <a:pPr algn="r" fontAlgn="b"/>
                      <a:r>
                        <a:rPr lang="en-US" sz="2000" b="0" i="0" u="none" strike="noStrike">
                          <a:solidFill>
                            <a:srgbClr val="000000"/>
                          </a:solidFill>
                          <a:effectLst/>
                          <a:latin typeface="Glypha" panose="02000603000000000000" pitchFamily="2" charset="0"/>
                        </a:rPr>
                        <a:t>$102,500</a:t>
                      </a:r>
                    </a:p>
                  </a:txBody>
                  <a:tcPr marL="7146" marR="7146" marT="9525" marB="0" anchor="b"/>
                </a:tc>
              </a:tr>
              <a:tr h="370840">
                <a:tc>
                  <a:txBody>
                    <a:bodyPr/>
                    <a:lstStyle/>
                    <a:p>
                      <a:r>
                        <a:rPr lang="en-US" b="1" dirty="0" smtClean="0">
                          <a:latin typeface="Glypha" panose="02000603000000000000" pitchFamily="2" charset="0"/>
                        </a:rPr>
                        <a:t>Marriott</a:t>
                      </a:r>
                      <a:endParaRPr lang="en-US" b="1" dirty="0">
                        <a:latin typeface="Glypha" panose="02000603000000000000" pitchFamily="2" charset="0"/>
                      </a:endParaRPr>
                    </a:p>
                  </a:txBody>
                  <a:tcPr marL="68598" marR="68598"/>
                </a:tc>
                <a:tc>
                  <a:txBody>
                    <a:bodyPr/>
                    <a:lstStyle/>
                    <a:p>
                      <a:pPr algn="r" fontAlgn="b"/>
                      <a:r>
                        <a:rPr lang="en-US" sz="2000" b="0" i="0" u="none" strike="noStrike" dirty="0">
                          <a:solidFill>
                            <a:srgbClr val="000000"/>
                          </a:solidFill>
                          <a:effectLst/>
                          <a:latin typeface="Glypha" panose="02000603000000000000" pitchFamily="2" charset="0"/>
                        </a:rPr>
                        <a:t>$997,000</a:t>
                      </a:r>
                    </a:p>
                  </a:txBody>
                  <a:tcPr marL="7146" marR="7146" marT="9525" marB="0" anchor="b"/>
                </a:tc>
                <a:tc>
                  <a:txBody>
                    <a:bodyPr/>
                    <a:lstStyle/>
                    <a:p>
                      <a:pPr algn="r" fontAlgn="b"/>
                      <a:r>
                        <a:rPr lang="en-US" sz="2000" b="0" i="0" u="none" strike="noStrike" dirty="0">
                          <a:solidFill>
                            <a:srgbClr val="000000"/>
                          </a:solidFill>
                          <a:effectLst/>
                          <a:latin typeface="Glypha" panose="02000603000000000000" pitchFamily="2" charset="0"/>
                        </a:rPr>
                        <a:t>$685,000</a:t>
                      </a:r>
                    </a:p>
                  </a:txBody>
                  <a:tcPr marL="7146" marR="7146" marT="9525" marB="0" anchor="b"/>
                </a:tc>
                <a:tc>
                  <a:txBody>
                    <a:bodyPr/>
                    <a:lstStyle/>
                    <a:p>
                      <a:pPr algn="r" fontAlgn="b"/>
                      <a:r>
                        <a:rPr lang="en-US" sz="2000" b="0" i="0" u="none" strike="noStrike">
                          <a:solidFill>
                            <a:srgbClr val="000000"/>
                          </a:solidFill>
                          <a:effectLst/>
                          <a:latin typeface="Glypha" panose="02000603000000000000" pitchFamily="2" charset="0"/>
                        </a:rPr>
                        <a:t>69%</a:t>
                      </a:r>
                    </a:p>
                  </a:txBody>
                  <a:tcPr marL="7146" marR="7146" marT="9525" marB="0" anchor="b"/>
                </a:tc>
                <a:tc>
                  <a:txBody>
                    <a:bodyPr/>
                    <a:lstStyle/>
                    <a:p>
                      <a:pPr algn="r" fontAlgn="b"/>
                      <a:r>
                        <a:rPr lang="en-US" sz="2000" b="0" i="0" u="none" strike="noStrike">
                          <a:solidFill>
                            <a:srgbClr val="000000"/>
                          </a:solidFill>
                          <a:effectLst/>
                          <a:latin typeface="Glypha" panose="02000603000000000000" pitchFamily="2" charset="0"/>
                        </a:rPr>
                        <a:t>$68,500</a:t>
                      </a:r>
                    </a:p>
                  </a:txBody>
                  <a:tcPr marL="7146" marR="7146" marT="9525" marB="0" anchor="b"/>
                </a:tc>
              </a:tr>
              <a:tr h="370840">
                <a:tc>
                  <a:txBody>
                    <a:bodyPr/>
                    <a:lstStyle/>
                    <a:p>
                      <a:r>
                        <a:rPr lang="en-US" b="1" dirty="0" smtClean="0">
                          <a:latin typeface="Glypha" panose="02000603000000000000" pitchFamily="2" charset="0"/>
                        </a:rPr>
                        <a:t>SPG</a:t>
                      </a:r>
                      <a:endParaRPr lang="en-US" b="1" dirty="0">
                        <a:latin typeface="Glypha" panose="02000603000000000000" pitchFamily="2" charset="0"/>
                      </a:endParaRPr>
                    </a:p>
                  </a:txBody>
                  <a:tcPr marL="68598" marR="68598"/>
                </a:tc>
                <a:tc>
                  <a:txBody>
                    <a:bodyPr/>
                    <a:lstStyle/>
                    <a:p>
                      <a:pPr algn="r" fontAlgn="b"/>
                      <a:r>
                        <a:rPr lang="en-US" sz="2000" b="0" i="0" u="none" strike="noStrike">
                          <a:solidFill>
                            <a:srgbClr val="000000"/>
                          </a:solidFill>
                          <a:effectLst/>
                          <a:latin typeface="Glypha" panose="02000603000000000000" pitchFamily="2" charset="0"/>
                        </a:rPr>
                        <a:t>$441,000</a:t>
                      </a:r>
                    </a:p>
                  </a:txBody>
                  <a:tcPr marL="7146" marR="7146" marT="9525" marB="0" anchor="b"/>
                </a:tc>
                <a:tc>
                  <a:txBody>
                    <a:bodyPr/>
                    <a:lstStyle/>
                    <a:p>
                      <a:pPr algn="r" fontAlgn="b"/>
                      <a:r>
                        <a:rPr lang="en-US" sz="2000" b="0" i="0" u="none" strike="noStrike" dirty="0">
                          <a:solidFill>
                            <a:srgbClr val="000000"/>
                          </a:solidFill>
                          <a:effectLst/>
                          <a:latin typeface="Glypha" panose="02000603000000000000" pitchFamily="2" charset="0"/>
                        </a:rPr>
                        <a:t>$396,000</a:t>
                      </a:r>
                    </a:p>
                  </a:txBody>
                  <a:tcPr marL="7146" marR="7146" marT="9525" marB="0" anchor="b"/>
                </a:tc>
                <a:tc>
                  <a:txBody>
                    <a:bodyPr/>
                    <a:lstStyle/>
                    <a:p>
                      <a:pPr algn="r" fontAlgn="b"/>
                      <a:r>
                        <a:rPr lang="en-US" sz="2000" b="0" i="0" u="none" strike="noStrike" dirty="0">
                          <a:solidFill>
                            <a:srgbClr val="000000"/>
                          </a:solidFill>
                          <a:effectLst/>
                          <a:latin typeface="Glypha" panose="02000603000000000000" pitchFamily="2" charset="0"/>
                        </a:rPr>
                        <a:t>90%</a:t>
                      </a:r>
                    </a:p>
                  </a:txBody>
                  <a:tcPr marL="7146" marR="7146" marT="9525" marB="0" anchor="b"/>
                </a:tc>
                <a:tc>
                  <a:txBody>
                    <a:bodyPr/>
                    <a:lstStyle/>
                    <a:p>
                      <a:pPr algn="r" fontAlgn="b"/>
                      <a:r>
                        <a:rPr lang="en-US" sz="2000" b="0" i="0" u="none" strike="noStrike" dirty="0">
                          <a:solidFill>
                            <a:srgbClr val="000000"/>
                          </a:solidFill>
                          <a:effectLst/>
                          <a:latin typeface="Glypha" panose="02000603000000000000" pitchFamily="2" charset="0"/>
                        </a:rPr>
                        <a:t>$39,600</a:t>
                      </a:r>
                    </a:p>
                  </a:txBody>
                  <a:tcPr marL="7146" marR="7146" marT="9525" marB="0" anchor="b"/>
                </a:tc>
              </a:tr>
              <a:tr h="370840">
                <a:tc>
                  <a:txBody>
                    <a:bodyPr/>
                    <a:lstStyle/>
                    <a:p>
                      <a:endParaRPr lang="en-US" b="1" dirty="0">
                        <a:latin typeface="Glypha" panose="02000603000000000000" pitchFamily="2" charset="0"/>
                      </a:endParaRPr>
                    </a:p>
                  </a:txBody>
                  <a:tcPr marL="68598" marR="68598"/>
                </a:tc>
                <a:tc>
                  <a:txBody>
                    <a:bodyPr/>
                    <a:lstStyle/>
                    <a:p>
                      <a:pPr algn="ctr"/>
                      <a:endParaRPr lang="en-US" sz="2000" dirty="0">
                        <a:latin typeface="Glypha" panose="02000603000000000000" pitchFamily="2" charset="0"/>
                      </a:endParaRPr>
                    </a:p>
                  </a:txBody>
                  <a:tcPr marL="68598" marR="68598"/>
                </a:tc>
                <a:tc>
                  <a:txBody>
                    <a:bodyPr/>
                    <a:lstStyle/>
                    <a:p>
                      <a:pPr algn="ctr"/>
                      <a:endParaRPr lang="en-US" sz="2000" dirty="0">
                        <a:latin typeface="Glypha" panose="02000603000000000000" pitchFamily="2" charset="0"/>
                      </a:endParaRPr>
                    </a:p>
                  </a:txBody>
                  <a:tcPr marL="68598" marR="68598"/>
                </a:tc>
                <a:tc>
                  <a:txBody>
                    <a:bodyPr/>
                    <a:lstStyle/>
                    <a:p>
                      <a:pPr algn="ctr"/>
                      <a:endParaRPr lang="en-US" sz="2000" dirty="0">
                        <a:latin typeface="Glypha" panose="02000603000000000000" pitchFamily="2" charset="0"/>
                      </a:endParaRPr>
                    </a:p>
                  </a:txBody>
                  <a:tcPr marL="68598" marR="68598"/>
                </a:tc>
                <a:tc>
                  <a:txBody>
                    <a:bodyPr/>
                    <a:lstStyle/>
                    <a:p>
                      <a:pPr algn="ctr"/>
                      <a:endParaRPr lang="en-US" sz="2000" dirty="0">
                        <a:latin typeface="Glypha" panose="02000603000000000000" pitchFamily="2" charset="0"/>
                      </a:endParaRPr>
                    </a:p>
                  </a:txBody>
                  <a:tcPr marL="68598" marR="68598"/>
                </a:tc>
              </a:tr>
              <a:tr h="370840">
                <a:tc>
                  <a:txBody>
                    <a:bodyPr/>
                    <a:lstStyle/>
                    <a:p>
                      <a:r>
                        <a:rPr lang="en-US" b="1" dirty="0" smtClean="0">
                          <a:latin typeface="Glypha" panose="02000603000000000000" pitchFamily="2" charset="0"/>
                        </a:rPr>
                        <a:t>Potential Savings</a:t>
                      </a:r>
                      <a:endParaRPr lang="en-US" b="1" dirty="0">
                        <a:latin typeface="Glypha" panose="02000603000000000000" pitchFamily="2" charset="0"/>
                      </a:endParaRPr>
                    </a:p>
                  </a:txBody>
                  <a:tcPr marL="68598" marR="68598"/>
                </a:tc>
                <a:tc>
                  <a:txBody>
                    <a:bodyPr/>
                    <a:lstStyle/>
                    <a:p>
                      <a:pPr algn="ctr"/>
                      <a:endParaRPr lang="en-US" sz="2000" dirty="0">
                        <a:latin typeface="Glypha" panose="02000603000000000000" pitchFamily="2" charset="0"/>
                      </a:endParaRPr>
                    </a:p>
                  </a:txBody>
                  <a:tcPr marL="68598" marR="68598"/>
                </a:tc>
                <a:tc>
                  <a:txBody>
                    <a:bodyPr/>
                    <a:lstStyle/>
                    <a:p>
                      <a:pPr algn="ctr"/>
                      <a:endParaRPr lang="en-US" sz="2000" dirty="0">
                        <a:latin typeface="Glypha" panose="02000603000000000000" pitchFamily="2" charset="0"/>
                      </a:endParaRPr>
                    </a:p>
                  </a:txBody>
                  <a:tcPr marL="68598" marR="68598"/>
                </a:tc>
                <a:tc>
                  <a:txBody>
                    <a:bodyPr/>
                    <a:lstStyle/>
                    <a:p>
                      <a:pPr algn="ctr"/>
                      <a:endParaRPr lang="en-US" sz="2000" dirty="0">
                        <a:latin typeface="Glypha" panose="02000603000000000000" pitchFamily="2" charset="0"/>
                      </a:endParaRPr>
                    </a:p>
                  </a:txBody>
                  <a:tcPr marL="68598" marR="68598"/>
                </a:tc>
                <a:tc>
                  <a:txBody>
                    <a:bodyPr/>
                    <a:lstStyle/>
                    <a:p>
                      <a:pPr algn="r" fontAlgn="b"/>
                      <a:r>
                        <a:rPr lang="en-US" sz="2000" b="1" i="0" u="none" strike="noStrike" dirty="0">
                          <a:solidFill>
                            <a:srgbClr val="000000"/>
                          </a:solidFill>
                          <a:effectLst/>
                          <a:latin typeface="Glypha" panose="02000603000000000000" pitchFamily="2" charset="0"/>
                        </a:rPr>
                        <a:t>$210,600</a:t>
                      </a:r>
                    </a:p>
                  </a:txBody>
                  <a:tcPr marL="7146" marR="7146" marT="9525" marB="0" anchor="b"/>
                </a:tc>
              </a:tr>
            </a:tbl>
          </a:graphicData>
        </a:graphic>
      </p:graphicFrame>
      <p:sp>
        <p:nvSpPr>
          <p:cNvPr id="5" name="Content Placeholder 2"/>
          <p:cNvSpPr txBox="1">
            <a:spLocks/>
          </p:cNvSpPr>
          <p:nvPr/>
        </p:nvSpPr>
        <p:spPr>
          <a:xfrm>
            <a:off x="737361" y="5255625"/>
            <a:ext cx="2901190" cy="254910"/>
          </a:xfrm>
          <a:prstGeom prst="rect">
            <a:avLst/>
          </a:prstGeom>
        </p:spPr>
        <p:txBody>
          <a:bodyPr vert="horz" lIns="0" tIns="0" rIns="0" bIns="0" rtlCol="0">
            <a:noAutofit/>
          </a:bodyPr>
          <a:lstStyle>
            <a:lvl1pPr marL="342900" indent="-342900" algn="l" defTabSz="914400" rtl="0" eaLnBrk="1" latinLnBrk="0" hangingPunct="1">
              <a:spcBef>
                <a:spcPct val="20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Glypha" panose="02000603000000000000" pitchFamily="2" charset="0"/>
              </a:rPr>
              <a:t>Source: UK non-named business</a:t>
            </a:r>
          </a:p>
        </p:txBody>
      </p:sp>
    </p:spTree>
    <p:extLst>
      <p:ext uri="{BB962C8B-B14F-4D97-AF65-F5344CB8AC3E}">
        <p14:creationId xmlns:p14="http://schemas.microsoft.com/office/powerpoint/2010/main" val="2806042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descr="52853514_crop.jpg"/>
          <p:cNvPicPr>
            <a:picLocks noChangeAspect="1"/>
          </p:cNvPicPr>
          <p:nvPr/>
        </p:nvPicPr>
        <p:blipFill rotWithShape="1">
          <a:blip r:embed="rId3">
            <a:extLst>
              <a:ext uri="{28A0092B-C50C-407E-A947-70E740481C1C}">
                <a14:useLocalDpi xmlns:a14="http://schemas.microsoft.com/office/drawing/2010/main" val="0"/>
              </a:ext>
            </a:extLst>
          </a:blip>
          <a:srcRect l="6600" r="3891"/>
          <a:stretch/>
        </p:blipFill>
        <p:spPr>
          <a:xfrm>
            <a:off x="1" y="1215667"/>
            <a:ext cx="9143999" cy="4937078"/>
          </a:xfrm>
          <a:prstGeom prst="rect">
            <a:avLst/>
          </a:prstGeom>
        </p:spPr>
      </p:pic>
      <p:sp>
        <p:nvSpPr>
          <p:cNvPr id="2" name="Title 1"/>
          <p:cNvSpPr>
            <a:spLocks noGrp="1"/>
          </p:cNvSpPr>
          <p:nvPr>
            <p:ph type="title"/>
          </p:nvPr>
        </p:nvSpPr>
        <p:spPr/>
        <p:txBody>
          <a:bodyPr>
            <a:normAutofit/>
          </a:bodyPr>
          <a:lstStyle/>
          <a:p>
            <a:pPr algn="ctr"/>
            <a:r>
              <a:rPr lang="en-US" sz="3200" dirty="0" smtClean="0">
                <a:latin typeface="Glypha" panose="02000603000000000000" pitchFamily="2" charset="0"/>
              </a:rPr>
              <a:t>Best practice consolidated programme</a:t>
            </a:r>
            <a:endParaRPr lang="en-US" sz="3200" dirty="0">
              <a:latin typeface="Glypha" panose="0200060300000000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2954758"/>
              </p:ext>
            </p:extLst>
          </p:nvPr>
        </p:nvGraphicFramePr>
        <p:xfrm>
          <a:off x="479948" y="1371603"/>
          <a:ext cx="8184106"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017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232900" cy="5949260"/>
          </a:xfrm>
          <a:prstGeom prst="rect">
            <a:avLst/>
          </a:prstGeom>
        </p:spPr>
      </p:pic>
    </p:spTree>
    <p:extLst>
      <p:ext uri="{BB962C8B-B14F-4D97-AF65-F5344CB8AC3E}">
        <p14:creationId xmlns:p14="http://schemas.microsoft.com/office/powerpoint/2010/main" val="2139708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TiQ Template">
      <a:dk1>
        <a:sysClr val="windowText" lastClr="000000"/>
      </a:dk1>
      <a:lt1>
        <a:sysClr val="window" lastClr="FFFFFF"/>
      </a:lt1>
      <a:dk2>
        <a:srgbClr val="303030"/>
      </a:dk2>
      <a:lt2>
        <a:srgbClr val="DEDEE0"/>
      </a:lt2>
      <a:accent1>
        <a:srgbClr val="B81622"/>
      </a:accent1>
      <a:accent2>
        <a:srgbClr val="498262"/>
      </a:accent2>
      <a:accent3>
        <a:srgbClr val="4B1B14"/>
      </a:accent3>
      <a:accent4>
        <a:srgbClr val="D77620"/>
      </a:accent4>
      <a:accent5>
        <a:srgbClr val="3E4C5A"/>
      </a:accent5>
      <a:accent6>
        <a:srgbClr val="426251"/>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4554</TotalTime>
  <Words>1271</Words>
  <Application>Microsoft Office PowerPoint</Application>
  <PresentationFormat>On-screen Show (4:3)</PresentationFormat>
  <Paragraphs>183</Paragraphs>
  <Slides>21</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Century Gothic</vt:lpstr>
      <vt:lpstr>Glypha</vt:lpstr>
      <vt:lpstr>Tahoma</vt:lpstr>
      <vt:lpstr>Office Theme</vt:lpstr>
      <vt:lpstr>Custom Design</vt:lpstr>
      <vt:lpstr>Welcome</vt:lpstr>
      <vt:lpstr>Direct booking is happening</vt:lpstr>
      <vt:lpstr>Booking direct booking breakdown</vt:lpstr>
      <vt:lpstr>Suppliers incentivising direct booking</vt:lpstr>
      <vt:lpstr>Impact of millennials</vt:lpstr>
      <vt:lpstr>Repercussions of direct spend</vt:lpstr>
      <vt:lpstr>Direct booking hotel spend 2015</vt:lpstr>
      <vt:lpstr>Best practice consolidated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manage the travel category?</vt:lpstr>
      <vt:lpstr>What is critical to success?</vt:lpstr>
      <vt:lpstr>Thank you</vt:lpstr>
      <vt:lpstr>Our next webinar</vt:lpstr>
    </vt:vector>
  </TitlesOfParts>
  <Company>Centaur 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Newcomb</dc:creator>
  <cp:lastModifiedBy>Amanda Greenwood</cp:lastModifiedBy>
  <cp:revision>101</cp:revision>
  <dcterms:created xsi:type="dcterms:W3CDTF">2015-05-06T11:34:37Z</dcterms:created>
  <dcterms:modified xsi:type="dcterms:W3CDTF">2016-03-18T10:40:41Z</dcterms:modified>
</cp:coreProperties>
</file>