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59" r:id="rId3"/>
    <p:sldId id="270" r:id="rId4"/>
    <p:sldId id="271" r:id="rId5"/>
    <p:sldId id="272" r:id="rId6"/>
    <p:sldId id="273" r:id="rId7"/>
    <p:sldId id="264" r:id="rId8"/>
    <p:sldId id="274" r:id="rId9"/>
    <p:sldId id="266" r:id="rId10"/>
    <p:sldId id="267" r:id="rId11"/>
    <p:sldId id="265" r:id="rId12"/>
    <p:sldId id="261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9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-300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Share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Online</c:v>
                </c:pt>
                <c:pt idx="1">
                  <c:v>Offline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0.25</c:v>
                </c:pt>
                <c:pt idx="1">
                  <c:v>0.75000000000000133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Share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Online</c:v>
                </c:pt>
                <c:pt idx="1">
                  <c:v>Offline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0.82000000000000062</c:v>
                </c:pt>
                <c:pt idx="1">
                  <c:v>0.18000000000000024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D4BB5-5B73-42CD-8431-DAD45FA7F0FF}" type="datetimeFigureOut">
              <a:rPr lang="en-GB" smtClean="0"/>
              <a:pPr/>
              <a:t>12/11/2015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B1FC6-2957-4C0E-A352-992A575788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696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D30D9-BCD9-4D25-8AEE-857160BDB72C}" type="datetimeFigureOut">
              <a:rPr lang="en-GB" smtClean="0"/>
              <a:t>12/11/2015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D73E8-D599-4E88-8ECB-B27F5D3AD5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285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21403">
              <a:defRPr/>
            </a:pPr>
            <a:fld id="{48D6799E-B35E-48C2-BC81-50D0075C9CD0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 defTabSz="921403">
                <a:defRPr/>
              </a:pPr>
              <a:t>2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701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B5725-5630-45E9-83BA-B0702F938D93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1751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27725-F5A6-4C59-BA05-56061F4DEB4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341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ED1-E8DE-4F4C-9E56-1CE9ECD5DAC8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CD8-3023-754F-9DF5-B495FC6B724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TiQ021 POWERPOINT TEMPLATE-TITLE PAGE 2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73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ED1-E8DE-4F4C-9E56-1CE9ECD5DAC8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CD8-3023-754F-9DF5-B495FC6B7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68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ED1-E8DE-4F4C-9E56-1CE9ECD5DAC8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CD8-3023-754F-9DF5-B495FC6B7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485"/>
            <a:ext cx="7772400" cy="1468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9C0C-5C2D-476A-A34D-E5155CE81DD5}" type="datetimeFigureOut">
              <a:rPr lang="en-GB" smtClean="0"/>
              <a:pPr/>
              <a:t>12/11/2015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E47-27F4-4F34-AE35-82BBA1E46C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252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9C0C-5C2D-476A-A34D-E5155CE81DD5}" type="datetimeFigureOut">
              <a:rPr lang="en-GB" smtClean="0"/>
              <a:pPr/>
              <a:t>12/11/2015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E47-27F4-4F34-AE35-82BBA1E46C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562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185"/>
            <a:ext cx="7772400" cy="15007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9C0C-5C2D-476A-A34D-E5155CE81DD5}" type="datetimeFigureOut">
              <a:rPr lang="en-GB" smtClean="0"/>
              <a:pPr/>
              <a:t>12/11/2015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E47-27F4-4F34-AE35-82BBA1E46C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772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9C0C-5C2D-476A-A34D-E5155CE81DD5}" type="datetimeFigureOut">
              <a:rPr lang="en-GB" smtClean="0"/>
              <a:pPr/>
              <a:t>12/11/2015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E47-27F4-4F34-AE35-82BBA1E46C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686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9C0C-5C2D-476A-A34D-E5155CE81DD5}" type="datetimeFigureOut">
              <a:rPr lang="en-GB" smtClean="0"/>
              <a:pPr/>
              <a:t>12/11/2015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E47-27F4-4F34-AE35-82BBA1E46C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227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9C0C-5C2D-476A-A34D-E5155CE81DD5}" type="datetimeFigureOut">
              <a:rPr lang="en-GB" smtClean="0"/>
              <a:pPr/>
              <a:t>12/11/2015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E47-27F4-4F34-AE35-82BBA1E46C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942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9C0C-5C2D-476A-A34D-E5155CE81DD5}" type="datetimeFigureOut">
              <a:rPr lang="en-GB" smtClean="0"/>
              <a:pPr/>
              <a:t>12/11/2015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E47-27F4-4F34-AE35-82BBA1E46C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78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2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9C0C-5C2D-476A-A34D-E5155CE81DD5}" type="datetimeFigureOut">
              <a:rPr lang="en-GB" smtClean="0"/>
              <a:pPr/>
              <a:t>12/11/2015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E47-27F4-4F34-AE35-82BBA1E46C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147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CD8-3023-754F-9DF5-B495FC6B72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954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7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9C0C-5C2D-476A-A34D-E5155CE81DD5}" type="datetimeFigureOut">
              <a:rPr lang="en-GB" smtClean="0"/>
              <a:pPr/>
              <a:t>12/11/2015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E47-27F4-4F34-AE35-82BBA1E46C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333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9C0C-5C2D-476A-A34D-E5155CE81DD5}" type="datetimeFigureOut">
              <a:rPr lang="en-GB" smtClean="0"/>
              <a:pPr/>
              <a:t>12/11/2015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E47-27F4-4F34-AE35-82BBA1E46C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80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67"/>
            <a:ext cx="2057400" cy="5850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67"/>
            <a:ext cx="6019800" cy="5850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9C0C-5C2D-476A-A34D-E5155CE81DD5}" type="datetimeFigureOut">
              <a:rPr lang="en-GB" smtClean="0"/>
              <a:pPr/>
              <a:t>12/11/2015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E47-27F4-4F34-AE35-82BBA1E46C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3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ED1-E8DE-4F4C-9E56-1CE9ECD5DAC8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CD8-3023-754F-9DF5-B495FC6B7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2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ED1-E8DE-4F4C-9E56-1CE9ECD5DAC8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CD8-3023-754F-9DF5-B495FC6B7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0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ED1-E8DE-4F4C-9E56-1CE9ECD5DAC8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CD8-3023-754F-9DF5-B495FC6B7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02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ED1-E8DE-4F4C-9E56-1CE9ECD5DAC8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CD8-3023-754F-9DF5-B495FC6B7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92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ED1-E8DE-4F4C-9E56-1CE9ECD5DAC8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CD8-3023-754F-9DF5-B495FC6B7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32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ED1-E8DE-4F4C-9E56-1CE9ECD5DAC8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CD8-3023-754F-9DF5-B495FC6B7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0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ED1-E8DE-4F4C-9E56-1CE9ECD5DAC8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CD8-3023-754F-9DF5-B495FC6B7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89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TiQ021 PP CONTENT-PAGE.pd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70" y="0"/>
            <a:ext cx="926413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07ED1-E8DE-4F4C-9E56-1CE9ECD5DAC8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89CD8-3023-754F-9DF5-B495FC6B72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64804" y="6356351"/>
            <a:ext cx="1898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dirty="0" smtClean="0">
                <a:solidFill>
                  <a:srgbClr val="C00000"/>
                </a:solidFill>
              </a:rPr>
              <a:t>@</a:t>
            </a:r>
            <a:r>
              <a:rPr lang="en-GB" sz="1200" b="1" dirty="0" err="1" smtClean="0">
                <a:solidFill>
                  <a:srgbClr val="C00000"/>
                </a:solidFill>
              </a:rPr>
              <a:t>BizTraveliQ</a:t>
            </a:r>
            <a:r>
              <a:rPr lang="en-GB" sz="1200" b="1" dirty="0" smtClean="0">
                <a:solidFill>
                  <a:srgbClr val="C00000"/>
                </a:solidFill>
              </a:rPr>
              <a:t>      #</a:t>
            </a:r>
            <a:r>
              <a:rPr lang="en-GB" sz="1200" b="1" dirty="0" err="1" smtClean="0">
                <a:solidFill>
                  <a:srgbClr val="C00000"/>
                </a:solidFill>
              </a:rPr>
              <a:t>btiqlive</a:t>
            </a:r>
            <a:endParaRPr lang="en-GB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0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F9C0C-5C2D-476A-A34D-E5155CE81DD5}" type="datetimeFigureOut">
              <a:rPr lang="en-GB" smtClean="0"/>
              <a:pPr/>
              <a:t>12/11/2015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C6E47-27F4-4F34-AE35-82BBA1E46C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5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7199" y="2001328"/>
            <a:ext cx="8289985" cy="2299427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400" dirty="0" smtClean="0">
                <a:latin typeface="Glypha" panose="02000603000000000000" pitchFamily="2" charset="0"/>
              </a:rPr>
              <a:t>Welcome</a:t>
            </a:r>
            <a:endParaRPr lang="en-GB" sz="4400" dirty="0">
              <a:latin typeface="Glypha" panose="02000603000000000000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1520" y="1300633"/>
            <a:ext cx="8568952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lypha" panose="02000603000000000000" pitchFamily="2" charset="0"/>
              </a:rPr>
              <a:t>Webinar: Implementing an online booking tool</a:t>
            </a:r>
            <a:endParaRPr lang="en-GB" b="1" dirty="0">
              <a:solidFill>
                <a:schemeClr val="tx1">
                  <a:lumMod val="85000"/>
                  <a:lumOff val="15000"/>
                </a:schemeClr>
              </a:solidFill>
              <a:latin typeface="Glypha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710022"/>
            <a:ext cx="80872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Glypha" panose="02000603000000000000" pitchFamily="2" charset="0"/>
              </a:rPr>
              <a:t>If you have a question for our panel…</a:t>
            </a:r>
          </a:p>
          <a:p>
            <a:r>
              <a:rPr lang="en-GB" sz="2000" b="1" dirty="0" smtClean="0">
                <a:latin typeface="Glypha" panose="02000603000000000000" pitchFamily="2" charset="0"/>
              </a:rPr>
              <a:t>Tweet</a:t>
            </a:r>
            <a:r>
              <a:rPr lang="en-GB" sz="2000" dirty="0" smtClean="0">
                <a:latin typeface="Glypha" panose="02000603000000000000" pitchFamily="2" charset="0"/>
              </a:rPr>
              <a:t>: @</a:t>
            </a:r>
            <a:r>
              <a:rPr lang="en-GB" sz="2000" dirty="0" err="1" smtClean="0">
                <a:latin typeface="Glypha" panose="02000603000000000000" pitchFamily="2" charset="0"/>
              </a:rPr>
              <a:t>BizTraveliQ</a:t>
            </a:r>
            <a:r>
              <a:rPr lang="en-GB" sz="2000" dirty="0" smtClean="0">
                <a:latin typeface="Glypha" panose="02000603000000000000" pitchFamily="2" charset="0"/>
              </a:rPr>
              <a:t> #</a:t>
            </a:r>
            <a:r>
              <a:rPr lang="en-GB" sz="2000" dirty="0" err="1" smtClean="0">
                <a:latin typeface="Glypha" panose="02000603000000000000" pitchFamily="2" charset="0"/>
              </a:rPr>
              <a:t>btiqlive</a:t>
            </a:r>
            <a:endParaRPr lang="en-GB" sz="2000" dirty="0" smtClean="0">
              <a:latin typeface="Glypha" panose="02000603000000000000" pitchFamily="2" charset="0"/>
            </a:endParaRPr>
          </a:p>
          <a:p>
            <a:r>
              <a:rPr lang="en-GB" sz="2000" dirty="0" smtClean="0">
                <a:latin typeface="Glypha" panose="02000603000000000000" pitchFamily="2" charset="0"/>
              </a:rPr>
              <a:t>Or ensure this symbol is blue       and fill the box to the right of your screen</a:t>
            </a:r>
            <a:endParaRPr lang="en-GB" sz="2000" dirty="0">
              <a:latin typeface="Glypha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27415" y="200023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Glypha" panose="02000603000000000000" pitchFamily="2" charset="0"/>
              </a:rPr>
              <a:t>Our Panel</a:t>
            </a:r>
            <a:endParaRPr lang="en-GB" dirty="0">
              <a:latin typeface="Glypha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66210" y="3800936"/>
            <a:ext cx="811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Glypha" panose="02000603000000000000" pitchFamily="2" charset="0"/>
              </a:rPr>
              <a:t>Angela Smith</a:t>
            </a:r>
          </a:p>
          <a:p>
            <a:pPr algn="ctr"/>
            <a:r>
              <a:rPr lang="en-GB" sz="1200" dirty="0" smtClean="0">
                <a:latin typeface="Glypha" panose="02000603000000000000" pitchFamily="2" charset="0"/>
              </a:rPr>
              <a:t>Carillion plc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47643" y="3800935"/>
            <a:ext cx="1021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Glypha" panose="02000603000000000000" pitchFamily="2" charset="0"/>
              </a:rPr>
              <a:t>Clare Murphy</a:t>
            </a:r>
          </a:p>
          <a:p>
            <a:pPr algn="ctr"/>
            <a:r>
              <a:rPr lang="en-GB" sz="1200" dirty="0" err="1" smtClean="0">
                <a:latin typeface="Glypha" panose="02000603000000000000" pitchFamily="2" charset="0"/>
              </a:rPr>
              <a:t>Bouda</a:t>
            </a:r>
            <a:r>
              <a:rPr lang="en-GB" sz="1200" dirty="0" smtClean="0">
                <a:latin typeface="Glypha" panose="02000603000000000000" pitchFamily="2" charset="0"/>
              </a:rPr>
              <a:t> Consulting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02063" y="3830206"/>
            <a:ext cx="848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Glypha" panose="02000603000000000000" pitchFamily="2" charset="0"/>
              </a:rPr>
              <a:t>Alex </a:t>
            </a:r>
            <a:r>
              <a:rPr lang="en-GB" sz="1200" dirty="0" err="1" smtClean="0">
                <a:latin typeface="Glypha" panose="02000603000000000000" pitchFamily="2" charset="0"/>
              </a:rPr>
              <a:t>Paniagua</a:t>
            </a:r>
            <a:endParaRPr lang="en-GB" sz="1200" dirty="0" smtClean="0">
              <a:latin typeface="Glypha" panose="02000603000000000000" pitchFamily="2" charset="0"/>
            </a:endParaRPr>
          </a:p>
          <a:p>
            <a:pPr algn="ctr"/>
            <a:r>
              <a:rPr lang="en-GB" sz="1200" dirty="0" err="1" smtClean="0">
                <a:latin typeface="Glypha" panose="02000603000000000000" pitchFamily="2" charset="0"/>
              </a:rPr>
              <a:t>Egencia</a:t>
            </a:r>
            <a:endParaRPr lang="en-GB" sz="1200" dirty="0" smtClean="0">
              <a:latin typeface="Glypha" panose="02000603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429" y="5371741"/>
            <a:ext cx="415007" cy="364041"/>
          </a:xfrm>
          <a:prstGeom prst="rect">
            <a:avLst/>
          </a:prstGeom>
        </p:spPr>
      </p:pic>
      <p:pic>
        <p:nvPicPr>
          <p:cNvPr id="14" name="Picture 13" descr="angela smith carillion s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343" y="2369326"/>
            <a:ext cx="1474260" cy="1474260"/>
          </a:xfrm>
          <a:prstGeom prst="rect">
            <a:avLst/>
          </a:prstGeom>
        </p:spPr>
      </p:pic>
      <p:pic>
        <p:nvPicPr>
          <p:cNvPr id="15" name="Picture 14" descr="clare murph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0728" y="2316485"/>
            <a:ext cx="1484450" cy="1484450"/>
          </a:xfrm>
          <a:prstGeom prst="rect">
            <a:avLst/>
          </a:prstGeom>
        </p:spPr>
      </p:pic>
      <p:pic>
        <p:nvPicPr>
          <p:cNvPr id="16" name="Picture 15" descr="alex paniagu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6764" y="2281317"/>
            <a:ext cx="1474421" cy="15871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504" y="5880878"/>
            <a:ext cx="14287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4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>
                <a:latin typeface="Glypha" panose="02000603000000000000" pitchFamily="2" charset="0"/>
              </a:rPr>
              <a:t>Reducing spend</a:t>
            </a:r>
            <a:endParaRPr lang="en-GB" sz="3600" dirty="0">
              <a:latin typeface="Glypha" panose="02000603000000000000" pitchFamily="2" charset="0"/>
            </a:endParaRPr>
          </a:p>
        </p:txBody>
      </p:sp>
      <p:pic>
        <p:nvPicPr>
          <p:cNvPr id="5" name="Picture 4" descr="savedmone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814" y="1322909"/>
            <a:ext cx="7367953" cy="4235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504" y="5880878"/>
            <a:ext cx="14287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5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882"/>
            <a:ext cx="8229600" cy="1281117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>
                <a:latin typeface="Glypha" panose="02000603000000000000" pitchFamily="2" charset="0"/>
              </a:rPr>
              <a:t>Other benefits of implementation</a:t>
            </a:r>
            <a:endParaRPr lang="en-GB" sz="3600" dirty="0">
              <a:latin typeface="Glypha" panose="02000603000000000000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1520" y="1412776"/>
            <a:ext cx="8568952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complia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39" y="1346686"/>
            <a:ext cx="7689121" cy="4296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504" y="5880878"/>
            <a:ext cx="14287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5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7199" y="2001328"/>
            <a:ext cx="8289985" cy="2299427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400" dirty="0" smtClean="0">
                <a:latin typeface="Glypha" panose="02000603000000000000" pitchFamily="2" charset="0"/>
              </a:rPr>
              <a:t>Thank you</a:t>
            </a:r>
            <a:endParaRPr lang="en-GB" sz="4400" dirty="0">
              <a:latin typeface="Glypha" panose="02000603000000000000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1520" y="1300633"/>
            <a:ext cx="8568952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lypha" panose="02000603000000000000" pitchFamily="2" charset="0"/>
              </a:rPr>
              <a:t>Webinar: Implementing an online booking tool</a:t>
            </a:r>
            <a:endParaRPr lang="en-GB" b="1" dirty="0">
              <a:solidFill>
                <a:schemeClr val="tx1">
                  <a:lumMod val="85000"/>
                  <a:lumOff val="15000"/>
                </a:schemeClr>
              </a:solidFill>
              <a:latin typeface="Glypha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710022"/>
            <a:ext cx="8087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Glypha" panose="02000603000000000000" pitchFamily="2" charset="0"/>
              </a:rPr>
              <a:t>Download the full report at</a:t>
            </a:r>
            <a:r>
              <a:rPr lang="en-GB" sz="2000" b="1" dirty="0" smtClean="0">
                <a:latin typeface="Glypha" panose="02000603000000000000" pitchFamily="2" charset="0"/>
              </a:rPr>
              <a:t> www.businesstravel-iq.com</a:t>
            </a:r>
            <a:endParaRPr lang="en-GB" sz="2000" b="1" dirty="0">
              <a:latin typeface="Glypha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27415" y="200023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Glypha" panose="02000603000000000000" pitchFamily="2" charset="0"/>
              </a:rPr>
              <a:t>Our Panel</a:t>
            </a:r>
            <a:endParaRPr lang="en-GB" dirty="0">
              <a:latin typeface="Glypha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66210" y="3800936"/>
            <a:ext cx="811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Glypha" panose="02000603000000000000" pitchFamily="2" charset="0"/>
              </a:rPr>
              <a:t>Angela Smith</a:t>
            </a:r>
          </a:p>
          <a:p>
            <a:pPr algn="ctr"/>
            <a:r>
              <a:rPr lang="en-GB" sz="1200" dirty="0" smtClean="0">
                <a:latin typeface="Glypha" panose="02000603000000000000" pitchFamily="2" charset="0"/>
              </a:rPr>
              <a:t>Carillion plc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47643" y="3800935"/>
            <a:ext cx="1021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Glypha" panose="02000603000000000000" pitchFamily="2" charset="0"/>
              </a:rPr>
              <a:t>Clare Murphy</a:t>
            </a:r>
          </a:p>
          <a:p>
            <a:pPr algn="ctr"/>
            <a:r>
              <a:rPr lang="en-GB" sz="1200" dirty="0" err="1" smtClean="0">
                <a:latin typeface="Glypha" panose="02000603000000000000" pitchFamily="2" charset="0"/>
              </a:rPr>
              <a:t>Bouda</a:t>
            </a:r>
            <a:r>
              <a:rPr lang="en-GB" sz="1200" dirty="0" smtClean="0">
                <a:latin typeface="Glypha" panose="02000603000000000000" pitchFamily="2" charset="0"/>
              </a:rPr>
              <a:t> Consulting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02063" y="3830206"/>
            <a:ext cx="848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Glypha" panose="02000603000000000000" pitchFamily="2" charset="0"/>
              </a:rPr>
              <a:t>Alex </a:t>
            </a:r>
            <a:r>
              <a:rPr lang="en-GB" sz="1200" dirty="0" err="1" smtClean="0">
                <a:latin typeface="Glypha" panose="02000603000000000000" pitchFamily="2" charset="0"/>
              </a:rPr>
              <a:t>Paniagua</a:t>
            </a:r>
            <a:endParaRPr lang="en-GB" sz="1200" dirty="0" smtClean="0">
              <a:latin typeface="Glypha" panose="02000603000000000000" pitchFamily="2" charset="0"/>
            </a:endParaRPr>
          </a:p>
          <a:p>
            <a:pPr algn="ctr"/>
            <a:r>
              <a:rPr lang="en-GB" sz="1200" dirty="0" err="1" smtClean="0">
                <a:latin typeface="Glypha" panose="02000603000000000000" pitchFamily="2" charset="0"/>
              </a:rPr>
              <a:t>Egencia</a:t>
            </a:r>
            <a:endParaRPr lang="en-GB" sz="1200" dirty="0" smtClean="0">
              <a:latin typeface="Glypha" panose="02000603000000000000" pitchFamily="2" charset="0"/>
            </a:endParaRPr>
          </a:p>
        </p:txBody>
      </p:sp>
      <p:pic>
        <p:nvPicPr>
          <p:cNvPr id="14" name="Picture 13" descr="angela smith carillion s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343" y="2369326"/>
            <a:ext cx="1474260" cy="1474260"/>
          </a:xfrm>
          <a:prstGeom prst="rect">
            <a:avLst/>
          </a:prstGeom>
        </p:spPr>
      </p:pic>
      <p:pic>
        <p:nvPicPr>
          <p:cNvPr id="15" name="Picture 14" descr="clare murph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728" y="2316485"/>
            <a:ext cx="1484450" cy="1484450"/>
          </a:xfrm>
          <a:prstGeom prst="rect">
            <a:avLst/>
          </a:prstGeom>
        </p:spPr>
      </p:pic>
      <p:pic>
        <p:nvPicPr>
          <p:cNvPr id="16" name="Picture 15" descr="alex paniagu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764" y="2281317"/>
            <a:ext cx="1474421" cy="15871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504" y="5880878"/>
            <a:ext cx="14287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4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3"/>
          <p:cNvGrpSpPr/>
          <p:nvPr/>
        </p:nvGrpSpPr>
        <p:grpSpPr>
          <a:xfrm>
            <a:off x="228600" y="4736304"/>
            <a:ext cx="228600" cy="228600"/>
            <a:chOff x="685800" y="3505200"/>
            <a:chExt cx="274320" cy="274320"/>
          </a:xfrm>
        </p:grpSpPr>
        <p:sp>
          <p:nvSpPr>
            <p:cNvPr id="165" name="Oval 164"/>
            <p:cNvSpPr/>
            <p:nvPr/>
          </p:nvSpPr>
          <p:spPr>
            <a:xfrm>
              <a:off x="685800" y="3505200"/>
              <a:ext cx="274320" cy="2743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66" name="Picture 165" descr="ma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520" y="3550920"/>
              <a:ext cx="182880" cy="182880"/>
            </a:xfrm>
            <a:prstGeom prst="rect">
              <a:avLst/>
            </a:prstGeom>
          </p:spPr>
        </p:pic>
      </p:grpSp>
      <p:grpSp>
        <p:nvGrpSpPr>
          <p:cNvPr id="3" name="Group 169"/>
          <p:cNvGrpSpPr/>
          <p:nvPr/>
        </p:nvGrpSpPr>
        <p:grpSpPr>
          <a:xfrm>
            <a:off x="228600" y="4919664"/>
            <a:ext cx="228600" cy="228600"/>
            <a:chOff x="685800" y="3505200"/>
            <a:chExt cx="274320" cy="274320"/>
          </a:xfrm>
        </p:grpSpPr>
        <p:sp>
          <p:nvSpPr>
            <p:cNvPr id="171" name="Oval 170"/>
            <p:cNvSpPr/>
            <p:nvPr/>
          </p:nvSpPr>
          <p:spPr>
            <a:xfrm>
              <a:off x="685800" y="3505200"/>
              <a:ext cx="274320" cy="2743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72" name="Picture 171" descr="ma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520" y="3550920"/>
              <a:ext cx="182880" cy="182880"/>
            </a:xfrm>
            <a:prstGeom prst="rect">
              <a:avLst/>
            </a:prstGeom>
          </p:spPr>
        </p:pic>
      </p:grpSp>
      <p:cxnSp>
        <p:nvCxnSpPr>
          <p:cNvPr id="25" name="Straight Connector 15"/>
          <p:cNvCxnSpPr/>
          <p:nvPr/>
        </p:nvCxnSpPr>
        <p:spPr bwMode="auto">
          <a:xfrm>
            <a:off x="5418137" y="1616404"/>
            <a:ext cx="0" cy="3063240"/>
          </a:xfrm>
          <a:prstGeom prst="line">
            <a:avLst/>
          </a:prstGeom>
          <a:noFill/>
          <a:ln w="19050" cap="flat" cmpd="sng" algn="ctr">
            <a:solidFill>
              <a:srgbClr val="808080">
                <a:lumMod val="60000"/>
                <a:lumOff val="40000"/>
              </a:srgbClr>
            </a:solidFill>
            <a:prstDash val="sysDot"/>
          </a:ln>
          <a:effectLst/>
        </p:spPr>
      </p:cxnSp>
      <p:cxnSp>
        <p:nvCxnSpPr>
          <p:cNvPr id="26" name="Straight Connector 13"/>
          <p:cNvCxnSpPr/>
          <p:nvPr/>
        </p:nvCxnSpPr>
        <p:spPr bwMode="auto">
          <a:xfrm>
            <a:off x="2895601" y="1637670"/>
            <a:ext cx="1586" cy="3063240"/>
          </a:xfrm>
          <a:prstGeom prst="line">
            <a:avLst/>
          </a:prstGeom>
          <a:noFill/>
          <a:ln w="19050" cap="flat" cmpd="sng" algn="ctr">
            <a:solidFill>
              <a:srgbClr val="808080">
                <a:lumMod val="60000"/>
                <a:lumOff val="40000"/>
              </a:srgbClr>
            </a:solidFill>
            <a:prstDash val="sysDot"/>
          </a:ln>
          <a:effectLst/>
        </p:spPr>
      </p:cxnSp>
      <p:cxnSp>
        <p:nvCxnSpPr>
          <p:cNvPr id="27" name="Straight Connector 17"/>
          <p:cNvCxnSpPr/>
          <p:nvPr/>
        </p:nvCxnSpPr>
        <p:spPr bwMode="auto">
          <a:xfrm flipH="1">
            <a:off x="7924798" y="1657828"/>
            <a:ext cx="2" cy="3063240"/>
          </a:xfrm>
          <a:prstGeom prst="line">
            <a:avLst/>
          </a:prstGeom>
          <a:noFill/>
          <a:ln w="19050" cap="flat" cmpd="sng" algn="ctr">
            <a:solidFill>
              <a:srgbClr val="808080">
                <a:lumMod val="60000"/>
                <a:lumOff val="40000"/>
              </a:srgbClr>
            </a:solidFill>
            <a:prstDash val="sysDot"/>
          </a:ln>
          <a:effectLst/>
        </p:spPr>
      </p:cxnSp>
      <p:sp>
        <p:nvSpPr>
          <p:cNvPr id="32" name="TextBox 4"/>
          <p:cNvSpPr txBox="1"/>
          <p:nvPr/>
        </p:nvSpPr>
        <p:spPr>
          <a:xfrm>
            <a:off x="1017032" y="957264"/>
            <a:ext cx="15547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kern="0" dirty="0" smtClean="0">
                <a:solidFill>
                  <a:srgbClr val="009FC2"/>
                </a:solidFill>
              </a:rPr>
              <a:t>Week 1-2</a:t>
            </a:r>
            <a:endParaRPr lang="en-US" sz="1400" b="1" kern="0" dirty="0">
              <a:solidFill>
                <a:srgbClr val="009FC2"/>
              </a:solidFill>
            </a:endParaRPr>
          </a:p>
        </p:txBody>
      </p:sp>
      <p:sp>
        <p:nvSpPr>
          <p:cNvPr id="36" name="TextBox 6"/>
          <p:cNvSpPr txBox="1"/>
          <p:nvPr/>
        </p:nvSpPr>
        <p:spPr>
          <a:xfrm>
            <a:off x="3526340" y="957264"/>
            <a:ext cx="11715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kern="0" dirty="0" smtClean="0">
                <a:solidFill>
                  <a:srgbClr val="009FC2"/>
                </a:solidFill>
              </a:rPr>
              <a:t>Week 2-4 </a:t>
            </a:r>
            <a:endParaRPr lang="en-US" sz="1400" b="1" kern="0" dirty="0">
              <a:solidFill>
                <a:srgbClr val="009FC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34085" y="957264"/>
            <a:ext cx="11715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kern="0" dirty="0" smtClean="0">
                <a:solidFill>
                  <a:srgbClr val="009FC2"/>
                </a:solidFill>
              </a:rPr>
              <a:t>Week 5-6</a:t>
            </a:r>
            <a:endParaRPr lang="en-US" sz="1400" b="1" kern="0" dirty="0">
              <a:solidFill>
                <a:srgbClr val="009FC2"/>
              </a:solidFill>
            </a:endParaRPr>
          </a:p>
        </p:txBody>
      </p:sp>
      <p:grpSp>
        <p:nvGrpSpPr>
          <p:cNvPr id="4" name="Group 125"/>
          <p:cNvGrpSpPr/>
          <p:nvPr/>
        </p:nvGrpSpPr>
        <p:grpSpPr>
          <a:xfrm>
            <a:off x="514352" y="1269208"/>
            <a:ext cx="8389173" cy="276704"/>
            <a:chOff x="514352" y="1269208"/>
            <a:chExt cx="8389173" cy="276704"/>
          </a:xfrm>
        </p:grpSpPr>
        <p:sp>
          <p:nvSpPr>
            <p:cNvPr id="124" name="Rounded Rectangle 123"/>
            <p:cNvSpPr/>
            <p:nvPr/>
          </p:nvSpPr>
          <p:spPr>
            <a:xfrm>
              <a:off x="514352" y="1269208"/>
              <a:ext cx="914400" cy="27432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" name="Pentagon 47"/>
            <p:cNvSpPr/>
            <p:nvPr/>
          </p:nvSpPr>
          <p:spPr>
            <a:xfrm>
              <a:off x="685800" y="1271592"/>
              <a:ext cx="8217725" cy="274320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50" b="1" kern="0" dirty="0" smtClean="0">
                  <a:solidFill>
                    <a:srgbClr val="FFFFFF">
                      <a:lumMod val="85000"/>
                    </a:srgbClr>
                  </a:solidFill>
                </a:rPr>
                <a:t>Egencia Project </a:t>
              </a:r>
              <a:r>
                <a:rPr lang="en-US" sz="1050" b="1" kern="0" dirty="0">
                  <a:solidFill>
                    <a:srgbClr val="FFFFFF">
                      <a:lumMod val="85000"/>
                    </a:srgbClr>
                  </a:solidFill>
                </a:rPr>
                <a:t>Management:  Planning, Coordination, Reporting, Communication</a:t>
              </a:r>
            </a:p>
          </p:txBody>
        </p:sp>
      </p:grpSp>
      <p:sp>
        <p:nvSpPr>
          <p:cNvPr id="75" name="Title 74"/>
          <p:cNvSpPr>
            <a:spLocks noGrp="1"/>
          </p:cNvSpPr>
          <p:nvPr>
            <p:ph type="title"/>
          </p:nvPr>
        </p:nvSpPr>
        <p:spPr>
          <a:xfrm>
            <a:off x="457200" y="485299"/>
            <a:ext cx="8229600" cy="492443"/>
          </a:xfrm>
        </p:spPr>
        <p:txBody>
          <a:bodyPr>
            <a:normAutofit fontScale="90000"/>
          </a:bodyPr>
          <a:lstStyle/>
          <a:p>
            <a:r>
              <a:rPr lang="en-US" sz="2600" noProof="0" dirty="0" smtClean="0">
                <a:latin typeface="Glypha" panose="02000603000000000000" pitchFamily="2" charset="0"/>
              </a:rPr>
              <a:t>Collaborative </a:t>
            </a:r>
            <a:r>
              <a:rPr lang="en-US" sz="2600" noProof="0" dirty="0" smtClean="0">
                <a:latin typeface="Glypha" panose="02000603000000000000" pitchFamily="2" charset="0"/>
              </a:rPr>
              <a:t>implementation </a:t>
            </a:r>
            <a:r>
              <a:rPr lang="en-US" sz="2600" noProof="0" dirty="0" smtClean="0">
                <a:latin typeface="Glypha" panose="02000603000000000000" pitchFamily="2" charset="0"/>
              </a:rPr>
              <a:t>and </a:t>
            </a:r>
            <a:r>
              <a:rPr lang="en-US" sz="2600" noProof="0" dirty="0" smtClean="0">
                <a:latin typeface="Glypha" panose="02000603000000000000" pitchFamily="2" charset="0"/>
              </a:rPr>
              <a:t>change </a:t>
            </a:r>
            <a:r>
              <a:rPr lang="en-US" sz="2600" dirty="0">
                <a:latin typeface="Glypha" panose="02000603000000000000" pitchFamily="2" charset="0"/>
              </a:rPr>
              <a:t>m</a:t>
            </a:r>
            <a:r>
              <a:rPr lang="en-US" sz="2600" noProof="0" dirty="0" err="1" smtClean="0">
                <a:latin typeface="Glypha" panose="02000603000000000000" pitchFamily="2" charset="0"/>
              </a:rPr>
              <a:t>anagement</a:t>
            </a:r>
            <a:endParaRPr lang="en-US" sz="2600" noProof="0" dirty="0">
              <a:latin typeface="Glypha" panose="02000603000000000000" pitchFamily="2" charset="0"/>
            </a:endParaRPr>
          </a:p>
        </p:txBody>
      </p:sp>
      <p:grpSp>
        <p:nvGrpSpPr>
          <p:cNvPr id="5" name="Group 87"/>
          <p:cNvGrpSpPr/>
          <p:nvPr/>
        </p:nvGrpSpPr>
        <p:grpSpPr>
          <a:xfrm>
            <a:off x="90488" y="5395912"/>
            <a:ext cx="1737360" cy="1005840"/>
            <a:chOff x="90488" y="5395912"/>
            <a:chExt cx="1737360" cy="1005840"/>
          </a:xfrm>
        </p:grpSpPr>
        <p:sp>
          <p:nvSpPr>
            <p:cNvPr id="76" name="Rounded Rectangle 75"/>
            <p:cNvSpPr/>
            <p:nvPr/>
          </p:nvSpPr>
          <p:spPr>
            <a:xfrm>
              <a:off x="90488" y="5395912"/>
              <a:ext cx="1737360" cy="1005840"/>
            </a:xfrm>
            <a:prstGeom prst="roundRect">
              <a:avLst>
                <a:gd name="adj" fmla="val 1041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83" name="Picture 82" descr="ma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688" y="5481103"/>
              <a:ext cx="274320" cy="274320"/>
            </a:xfrm>
            <a:prstGeom prst="rect">
              <a:avLst/>
            </a:prstGeom>
          </p:spPr>
        </p:pic>
        <p:sp>
          <p:nvSpPr>
            <p:cNvPr id="84" name="TextBox 83"/>
            <p:cNvSpPr txBox="1"/>
            <p:nvPr/>
          </p:nvSpPr>
          <p:spPr>
            <a:xfrm>
              <a:off x="414336" y="5464375"/>
              <a:ext cx="1381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24522"/>
                </a:buClr>
                <a:buSzPct val="85000"/>
              </a:pPr>
              <a:r>
                <a:rPr lang="en-US" sz="1400" b="1" dirty="0" smtClean="0">
                  <a:solidFill>
                    <a:srgbClr val="FFFFFF"/>
                  </a:solidFill>
                </a:rPr>
                <a:t>Travel Manager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90488" y="5812632"/>
              <a:ext cx="1737360" cy="415498"/>
            </a:xfrm>
            <a:prstGeom prst="rect">
              <a:avLst/>
            </a:prstGeom>
            <a:noFill/>
          </p:spPr>
          <p:txBody>
            <a:bodyPr wrap="square" lIns="91440" rIns="91440" rtlCol="0">
              <a:spAutoFit/>
            </a:bodyPr>
            <a:lstStyle/>
            <a:p>
              <a:pPr marL="114300" indent="-114300">
                <a:buFont typeface="Wingdings" pitchFamily="2" charset="2"/>
                <a:buChar char="§"/>
                <a:defRPr/>
              </a:pPr>
              <a:r>
                <a:rPr lang="en-US" sz="700" kern="0" dirty="0" smtClean="0">
                  <a:solidFill>
                    <a:srgbClr val="FFFFFF"/>
                  </a:solidFill>
                </a:rPr>
                <a:t>Manages Project on client side</a:t>
              </a:r>
            </a:p>
            <a:p>
              <a:pPr marL="114300" indent="-114300">
                <a:buFont typeface="Wingdings" pitchFamily="2" charset="2"/>
                <a:buChar char="§"/>
                <a:defRPr/>
              </a:pPr>
              <a:r>
                <a:rPr lang="en-US" sz="700" kern="0" dirty="0" smtClean="0">
                  <a:solidFill>
                    <a:srgbClr val="FFFFFF"/>
                  </a:solidFill>
                </a:rPr>
                <a:t>Facilitates local communication</a:t>
              </a:r>
            </a:p>
            <a:p>
              <a:pPr marL="114300" indent="-114300">
                <a:buFont typeface="Wingdings" pitchFamily="2" charset="2"/>
                <a:buChar char="§"/>
                <a:defRPr/>
              </a:pPr>
              <a:r>
                <a:rPr lang="en-US" sz="700" kern="0" dirty="0" smtClean="0">
                  <a:solidFill>
                    <a:srgbClr val="FFFFFF"/>
                  </a:solidFill>
                </a:rPr>
                <a:t>Shares travel program requirements</a:t>
              </a:r>
            </a:p>
          </p:txBody>
        </p:sp>
      </p:grpSp>
      <p:grpSp>
        <p:nvGrpSpPr>
          <p:cNvPr id="6" name="Group 88"/>
          <p:cNvGrpSpPr/>
          <p:nvPr/>
        </p:nvGrpSpPr>
        <p:grpSpPr>
          <a:xfrm>
            <a:off x="1896310" y="5395912"/>
            <a:ext cx="1737360" cy="1005840"/>
            <a:chOff x="90488" y="5395912"/>
            <a:chExt cx="1737360" cy="1005840"/>
          </a:xfrm>
        </p:grpSpPr>
        <p:sp>
          <p:nvSpPr>
            <p:cNvPr id="90" name="Rounded Rectangle 89"/>
            <p:cNvSpPr/>
            <p:nvPr/>
          </p:nvSpPr>
          <p:spPr>
            <a:xfrm>
              <a:off x="90488" y="5395912"/>
              <a:ext cx="1737360" cy="1005840"/>
            </a:xfrm>
            <a:prstGeom prst="roundRect">
              <a:avLst>
                <a:gd name="adj" fmla="val 1041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91" name="Picture 90" descr="ma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688" y="5465595"/>
              <a:ext cx="274320" cy="274320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414336" y="5464256"/>
              <a:ext cx="1381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24522"/>
                </a:buClr>
                <a:buSzPct val="85000"/>
              </a:pPr>
              <a:r>
                <a:rPr lang="en-US" sz="1200" b="1" dirty="0" smtClean="0">
                  <a:solidFill>
                    <a:srgbClr val="FFFFFF"/>
                  </a:solidFill>
                </a:rPr>
                <a:t>Human Resources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90488" y="5812632"/>
              <a:ext cx="1737360" cy="307777"/>
            </a:xfrm>
            <a:prstGeom prst="rect">
              <a:avLst/>
            </a:prstGeom>
            <a:noFill/>
          </p:spPr>
          <p:txBody>
            <a:bodyPr wrap="square" lIns="91440" rIns="91440" rtlCol="0">
              <a:spAutoFit/>
            </a:bodyPr>
            <a:lstStyle/>
            <a:p>
              <a:pPr marL="114300" indent="-114300">
                <a:buFont typeface="Wingdings" pitchFamily="2" charset="2"/>
                <a:buChar char="§"/>
                <a:defRPr/>
              </a:pPr>
              <a:r>
                <a:rPr lang="en-US" sz="700" kern="0" dirty="0" smtClean="0">
                  <a:solidFill>
                    <a:srgbClr val="FFFFFF"/>
                  </a:solidFill>
                </a:rPr>
                <a:t>Shares profile list</a:t>
              </a:r>
            </a:p>
            <a:p>
              <a:pPr marL="114300" indent="-114300">
                <a:buFont typeface="Wingdings" pitchFamily="2" charset="2"/>
                <a:buChar char="§"/>
                <a:defRPr/>
              </a:pPr>
              <a:r>
                <a:rPr lang="en-US" sz="700" kern="0" dirty="0" smtClean="0">
                  <a:solidFill>
                    <a:srgbClr val="FFFFFF"/>
                  </a:solidFill>
                </a:rPr>
                <a:t>Consulted for Change Management</a:t>
              </a:r>
            </a:p>
          </p:txBody>
        </p:sp>
      </p:grpSp>
      <p:grpSp>
        <p:nvGrpSpPr>
          <p:cNvPr id="7" name="Group 93"/>
          <p:cNvGrpSpPr/>
          <p:nvPr/>
        </p:nvGrpSpPr>
        <p:grpSpPr>
          <a:xfrm>
            <a:off x="3702132" y="5395912"/>
            <a:ext cx="1737360" cy="1005840"/>
            <a:chOff x="90488" y="5395912"/>
            <a:chExt cx="1737360" cy="1005840"/>
          </a:xfrm>
        </p:grpSpPr>
        <p:sp>
          <p:nvSpPr>
            <p:cNvPr id="95" name="Rounded Rectangle 94"/>
            <p:cNvSpPr/>
            <p:nvPr/>
          </p:nvSpPr>
          <p:spPr>
            <a:xfrm>
              <a:off x="90488" y="5395912"/>
              <a:ext cx="1737360" cy="1005840"/>
            </a:xfrm>
            <a:prstGeom prst="roundRect">
              <a:avLst>
                <a:gd name="adj" fmla="val 1041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96" name="Picture 95" descr="ma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688" y="5481103"/>
              <a:ext cx="274320" cy="274320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414336" y="5464375"/>
              <a:ext cx="1381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24522"/>
                </a:buClr>
                <a:buSzPct val="85000"/>
              </a:pPr>
              <a:r>
                <a:rPr lang="en-US" sz="1400" b="1" dirty="0" smtClean="0">
                  <a:solidFill>
                    <a:srgbClr val="FFFFFF"/>
                  </a:solidFill>
                </a:rPr>
                <a:t>Communication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90488" y="5812632"/>
              <a:ext cx="1737360" cy="307777"/>
            </a:xfrm>
            <a:prstGeom prst="rect">
              <a:avLst/>
            </a:prstGeom>
            <a:noFill/>
          </p:spPr>
          <p:txBody>
            <a:bodyPr wrap="square" lIns="91440" rIns="91440" rtlCol="0">
              <a:spAutoFit/>
            </a:bodyPr>
            <a:lstStyle/>
            <a:p>
              <a:pPr marL="114300" indent="-114300">
                <a:buFont typeface="Wingdings" pitchFamily="2" charset="2"/>
                <a:buChar char="§"/>
                <a:defRPr/>
              </a:pPr>
              <a:r>
                <a:rPr lang="en-US" sz="700" kern="0" dirty="0" smtClean="0">
                  <a:solidFill>
                    <a:srgbClr val="FFFFFF"/>
                  </a:solidFill>
                </a:rPr>
                <a:t>Participates with Internal Communications</a:t>
              </a:r>
            </a:p>
          </p:txBody>
        </p:sp>
      </p:grpSp>
      <p:grpSp>
        <p:nvGrpSpPr>
          <p:cNvPr id="8" name="Group 98"/>
          <p:cNvGrpSpPr/>
          <p:nvPr/>
        </p:nvGrpSpPr>
        <p:grpSpPr>
          <a:xfrm>
            <a:off x="5507954" y="5395912"/>
            <a:ext cx="1737360" cy="1005840"/>
            <a:chOff x="90488" y="5395912"/>
            <a:chExt cx="1737360" cy="1005840"/>
          </a:xfrm>
        </p:grpSpPr>
        <p:sp>
          <p:nvSpPr>
            <p:cNvPr id="100" name="Rounded Rectangle 99"/>
            <p:cNvSpPr/>
            <p:nvPr/>
          </p:nvSpPr>
          <p:spPr>
            <a:xfrm>
              <a:off x="90488" y="5395912"/>
              <a:ext cx="1737360" cy="1005840"/>
            </a:xfrm>
            <a:prstGeom prst="roundRect">
              <a:avLst>
                <a:gd name="adj" fmla="val 1041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01" name="Picture 100" descr="ma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688" y="5479883"/>
              <a:ext cx="274320" cy="274320"/>
            </a:xfrm>
            <a:prstGeom prst="rect">
              <a:avLst/>
            </a:prstGeom>
          </p:spPr>
        </p:pic>
        <p:sp>
          <p:nvSpPr>
            <p:cNvPr id="102" name="TextBox 101"/>
            <p:cNvSpPr txBox="1"/>
            <p:nvPr/>
          </p:nvSpPr>
          <p:spPr>
            <a:xfrm>
              <a:off x="414336" y="5478544"/>
              <a:ext cx="1381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24522"/>
                </a:buClr>
                <a:buSzPct val="85000"/>
              </a:pPr>
              <a:r>
                <a:rPr lang="en-US" sz="1200" b="1" dirty="0" smtClean="0">
                  <a:solidFill>
                    <a:srgbClr val="FFFFFF"/>
                  </a:solidFill>
                </a:rPr>
                <a:t>Traveler/Arranger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90488" y="5812632"/>
              <a:ext cx="1737360" cy="523220"/>
            </a:xfrm>
            <a:prstGeom prst="rect">
              <a:avLst/>
            </a:prstGeom>
            <a:noFill/>
          </p:spPr>
          <p:txBody>
            <a:bodyPr wrap="square" lIns="91440" rIns="91440" rtlCol="0">
              <a:spAutoFit/>
            </a:bodyPr>
            <a:lstStyle/>
            <a:p>
              <a:pPr marL="114300" indent="-114300">
                <a:buFont typeface="Wingdings" pitchFamily="2" charset="2"/>
                <a:buChar char="§"/>
                <a:defRPr/>
              </a:pPr>
              <a:r>
                <a:rPr lang="en-US" sz="700" kern="0" dirty="0" smtClean="0">
                  <a:solidFill>
                    <a:srgbClr val="FFFFFF"/>
                  </a:solidFill>
                </a:rPr>
                <a:t>1-hour training</a:t>
              </a:r>
            </a:p>
            <a:p>
              <a:pPr marL="114300" indent="-114300">
                <a:buFont typeface="Wingdings" pitchFamily="2" charset="2"/>
                <a:buChar char="§"/>
                <a:defRPr/>
              </a:pPr>
              <a:r>
                <a:rPr lang="en-US" sz="700" kern="0" dirty="0" smtClean="0">
                  <a:solidFill>
                    <a:srgbClr val="FFFFFF"/>
                  </a:solidFill>
                </a:rPr>
                <a:t>Participates in training</a:t>
              </a:r>
            </a:p>
            <a:p>
              <a:pPr marL="114300" indent="-114300">
                <a:buFont typeface="Wingdings" pitchFamily="2" charset="2"/>
                <a:buChar char="§"/>
                <a:defRPr/>
              </a:pPr>
              <a:r>
                <a:rPr lang="en-US" sz="700" kern="0" dirty="0" smtClean="0">
                  <a:solidFill>
                    <a:srgbClr val="FFFFFF"/>
                  </a:solidFill>
                </a:rPr>
                <a:t>Onsite or online</a:t>
              </a:r>
            </a:p>
            <a:p>
              <a:pPr marL="114300" indent="-114300">
                <a:buFont typeface="Wingdings" pitchFamily="2" charset="2"/>
                <a:buChar char="§"/>
                <a:defRPr/>
              </a:pPr>
              <a:r>
                <a:rPr lang="en-US" sz="700" kern="0" dirty="0" smtClean="0">
                  <a:solidFill>
                    <a:srgbClr val="FFFFFF"/>
                  </a:solidFill>
                </a:rPr>
                <a:t>Receives communications</a:t>
              </a:r>
            </a:p>
          </p:txBody>
        </p:sp>
      </p:grpSp>
      <p:grpSp>
        <p:nvGrpSpPr>
          <p:cNvPr id="9" name="Group 103"/>
          <p:cNvGrpSpPr/>
          <p:nvPr/>
        </p:nvGrpSpPr>
        <p:grpSpPr>
          <a:xfrm>
            <a:off x="7313776" y="5395912"/>
            <a:ext cx="1737360" cy="1005840"/>
            <a:chOff x="90488" y="5395912"/>
            <a:chExt cx="1737360" cy="1005840"/>
          </a:xfrm>
        </p:grpSpPr>
        <p:sp>
          <p:nvSpPr>
            <p:cNvPr id="105" name="Rounded Rectangle 104"/>
            <p:cNvSpPr/>
            <p:nvPr/>
          </p:nvSpPr>
          <p:spPr>
            <a:xfrm>
              <a:off x="90488" y="5395912"/>
              <a:ext cx="1737360" cy="1005840"/>
            </a:xfrm>
            <a:prstGeom prst="roundRect">
              <a:avLst>
                <a:gd name="adj" fmla="val 1041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06" name="Picture 105" descr="ma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688" y="5481103"/>
              <a:ext cx="274320" cy="274320"/>
            </a:xfrm>
            <a:prstGeom prst="rect">
              <a:avLst/>
            </a:prstGeom>
          </p:spPr>
        </p:pic>
        <p:sp>
          <p:nvSpPr>
            <p:cNvPr id="107" name="TextBox 106"/>
            <p:cNvSpPr txBox="1"/>
            <p:nvPr/>
          </p:nvSpPr>
          <p:spPr>
            <a:xfrm>
              <a:off x="414336" y="5464375"/>
              <a:ext cx="1381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24522"/>
                </a:buClr>
                <a:buSzPct val="85000"/>
              </a:pPr>
              <a:r>
                <a:rPr lang="en-US" sz="1400" b="1" dirty="0" smtClean="0">
                  <a:solidFill>
                    <a:srgbClr val="FFFFFF"/>
                  </a:solidFill>
                </a:rPr>
                <a:t>IT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90488" y="5812632"/>
              <a:ext cx="1737360" cy="200055"/>
            </a:xfrm>
            <a:prstGeom prst="rect">
              <a:avLst/>
            </a:prstGeom>
            <a:noFill/>
          </p:spPr>
          <p:txBody>
            <a:bodyPr wrap="square" lIns="91440" rIns="91440" rtlCol="0">
              <a:spAutoFit/>
            </a:bodyPr>
            <a:lstStyle/>
            <a:p>
              <a:pPr marL="114300" indent="-114300">
                <a:buFont typeface="Wingdings" pitchFamily="2" charset="2"/>
                <a:buChar char="§"/>
                <a:defRPr/>
              </a:pPr>
              <a:r>
                <a:rPr lang="en-US" sz="700" kern="0" dirty="0" smtClean="0">
                  <a:solidFill>
                    <a:srgbClr val="FFFFFF"/>
                  </a:solidFill>
                </a:rPr>
                <a:t>Standard firewall check</a:t>
              </a:r>
            </a:p>
          </p:txBody>
        </p:sp>
      </p:grpSp>
      <p:grpSp>
        <p:nvGrpSpPr>
          <p:cNvPr id="10" name="Group 126"/>
          <p:cNvGrpSpPr/>
          <p:nvPr/>
        </p:nvGrpSpPr>
        <p:grpSpPr>
          <a:xfrm>
            <a:off x="514352" y="4803775"/>
            <a:ext cx="7410448" cy="274320"/>
            <a:chOff x="514352" y="4803775"/>
            <a:chExt cx="7410448" cy="274320"/>
          </a:xfrm>
        </p:grpSpPr>
        <p:sp>
          <p:nvSpPr>
            <p:cNvPr id="40" name="Pentagon 29"/>
            <p:cNvSpPr/>
            <p:nvPr/>
          </p:nvSpPr>
          <p:spPr>
            <a:xfrm>
              <a:off x="685800" y="4803775"/>
              <a:ext cx="7239000" cy="274320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50" b="1" kern="0" dirty="0">
                  <a:solidFill>
                    <a:srgbClr val="FFFFFF">
                      <a:lumMod val="85000"/>
                    </a:srgbClr>
                  </a:solidFill>
                </a:rPr>
                <a:t>Change Management</a:t>
              </a: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514352" y="4803775"/>
              <a:ext cx="914400" cy="27432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158"/>
          <p:cNvGrpSpPr/>
          <p:nvPr/>
        </p:nvGrpSpPr>
        <p:grpSpPr>
          <a:xfrm>
            <a:off x="228600" y="1604964"/>
            <a:ext cx="2133600" cy="253916"/>
            <a:chOff x="228600" y="1604964"/>
            <a:chExt cx="2133600" cy="253916"/>
          </a:xfrm>
        </p:grpSpPr>
        <p:sp>
          <p:nvSpPr>
            <p:cNvPr id="41" name="TextBox 30"/>
            <p:cNvSpPr txBox="1">
              <a:spLocks noChangeArrowheads="1"/>
            </p:cNvSpPr>
            <p:nvPr/>
          </p:nvSpPr>
          <p:spPr bwMode="auto">
            <a:xfrm>
              <a:off x="533400" y="1604964"/>
              <a:ext cx="1828800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N W3"/>
                  <a:cs typeface="ヒラギノ角ゴ ProN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N W3"/>
                  <a:cs typeface="ヒラギノ角ゴ ProN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N W3"/>
                  <a:cs typeface="ヒラギノ角ゴ ProN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N W3"/>
                  <a:cs typeface="ヒラギノ角ゴ ProN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N W3"/>
                  <a:cs typeface="ヒラギノ角ゴ ProN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N W3"/>
                  <a:cs typeface="ヒラギノ角ゴ ProN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N W3"/>
                  <a:cs typeface="ヒラギノ角ゴ ProN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N W3"/>
                  <a:cs typeface="ヒラギノ角ゴ ProN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N W3"/>
                  <a:cs typeface="ヒラギノ角ゴ ProN W3"/>
                </a:defRPr>
              </a:lvl9pPr>
            </a:lstStyle>
            <a:p>
              <a:pPr eaLnBrk="1" hangingPunct="1">
                <a:defRPr/>
              </a:pPr>
              <a:r>
                <a:rPr lang="en-US" sz="1050" b="1" kern="0" dirty="0" smtClean="0">
                  <a:solidFill>
                    <a:srgbClr val="36424A"/>
                  </a:solidFill>
                  <a:latin typeface="Calibri"/>
                </a:rPr>
                <a:t>Kick </a:t>
              </a:r>
              <a:r>
                <a:rPr lang="en-US" sz="1050" b="1" kern="0" dirty="0">
                  <a:solidFill>
                    <a:srgbClr val="36424A"/>
                  </a:solidFill>
                  <a:latin typeface="Calibri"/>
                </a:rPr>
                <a:t>Off</a:t>
              </a:r>
            </a:p>
          </p:txBody>
        </p:sp>
        <p:grpSp>
          <p:nvGrpSpPr>
            <p:cNvPr id="12" name="Group 130"/>
            <p:cNvGrpSpPr/>
            <p:nvPr/>
          </p:nvGrpSpPr>
          <p:grpSpPr>
            <a:xfrm>
              <a:off x="228600" y="1617622"/>
              <a:ext cx="228600" cy="228600"/>
              <a:chOff x="685800" y="3505200"/>
              <a:chExt cx="274320" cy="274320"/>
            </a:xfrm>
          </p:grpSpPr>
          <p:sp>
            <p:nvSpPr>
              <p:cNvPr id="132" name="Oval 131"/>
              <p:cNvSpPr/>
              <p:nvPr/>
            </p:nvSpPr>
            <p:spPr>
              <a:xfrm>
                <a:off x="685800" y="3505200"/>
                <a:ext cx="274320" cy="27432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pic>
            <p:nvPicPr>
              <p:cNvPr id="133" name="Picture 132" descr="man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31520" y="3550920"/>
                <a:ext cx="182880" cy="182880"/>
              </a:xfrm>
              <a:prstGeom prst="rect">
                <a:avLst/>
              </a:prstGeom>
            </p:spPr>
          </p:pic>
        </p:grpSp>
      </p:grpSp>
      <p:grpSp>
        <p:nvGrpSpPr>
          <p:cNvPr id="13" name="Group 159"/>
          <p:cNvGrpSpPr/>
          <p:nvPr/>
        </p:nvGrpSpPr>
        <p:grpSpPr>
          <a:xfrm>
            <a:off x="228600" y="1888337"/>
            <a:ext cx="1974850" cy="604831"/>
            <a:chOff x="228600" y="1888337"/>
            <a:chExt cx="1974850" cy="604831"/>
          </a:xfrm>
        </p:grpSpPr>
        <p:grpSp>
          <p:nvGrpSpPr>
            <p:cNvPr id="14" name="Group 146"/>
            <p:cNvGrpSpPr/>
            <p:nvPr/>
          </p:nvGrpSpPr>
          <p:grpSpPr>
            <a:xfrm>
              <a:off x="514352" y="1888337"/>
              <a:ext cx="1689098" cy="594360"/>
              <a:chOff x="514352" y="1852617"/>
              <a:chExt cx="1689098" cy="594360"/>
            </a:xfrm>
          </p:grpSpPr>
          <p:sp>
            <p:nvSpPr>
              <p:cNvPr id="144" name="Rounded Rectangle 143"/>
              <p:cNvSpPr/>
              <p:nvPr/>
            </p:nvSpPr>
            <p:spPr>
              <a:xfrm>
                <a:off x="514352" y="1852617"/>
                <a:ext cx="914400" cy="594360"/>
              </a:xfrm>
              <a:prstGeom prst="roundRect">
                <a:avLst>
                  <a:gd name="adj" fmla="val 10657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Pentagon 35"/>
              <p:cNvSpPr/>
              <p:nvPr/>
            </p:nvSpPr>
            <p:spPr>
              <a:xfrm>
                <a:off x="631032" y="1852617"/>
                <a:ext cx="1572418" cy="594360"/>
              </a:xfrm>
              <a:prstGeom prst="homePlat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lIns="0" tIns="0" rIns="91440" bIns="0" anchor="ctr"/>
              <a:lstStyle/>
              <a:p>
                <a:pPr algn="ctr">
                  <a:defRPr/>
                </a:pPr>
                <a:r>
                  <a:rPr lang="en-US" sz="1050" b="1" kern="0" dirty="0">
                    <a:solidFill>
                      <a:srgbClr val="36424A"/>
                    </a:solidFill>
                  </a:rPr>
                  <a:t>Egencia </a:t>
                </a:r>
                <a:r>
                  <a:rPr lang="en-US" sz="1050" b="1" kern="0" dirty="0" smtClean="0">
                    <a:solidFill>
                      <a:srgbClr val="36424A"/>
                    </a:solidFill>
                  </a:rPr>
                  <a:t>Workshops</a:t>
                </a:r>
              </a:p>
              <a:p>
                <a:pPr algn="ctr">
                  <a:defRPr/>
                </a:pPr>
                <a:r>
                  <a:rPr lang="en-US" sz="1050" kern="0" dirty="0" smtClean="0">
                    <a:solidFill>
                      <a:srgbClr val="36424A"/>
                    </a:solidFill>
                  </a:rPr>
                  <a:t>Travel Policy | Change Management</a:t>
                </a:r>
                <a:endParaRPr lang="en-US" sz="1050" kern="0" dirty="0">
                  <a:solidFill>
                    <a:srgbClr val="36424A"/>
                  </a:solidFill>
                </a:endParaRPr>
              </a:p>
            </p:txBody>
          </p:sp>
        </p:grpSp>
        <p:grpSp>
          <p:nvGrpSpPr>
            <p:cNvPr id="15" name="Group 133"/>
            <p:cNvGrpSpPr/>
            <p:nvPr/>
          </p:nvGrpSpPr>
          <p:grpSpPr>
            <a:xfrm>
              <a:off x="228600" y="1893096"/>
              <a:ext cx="228600" cy="228600"/>
              <a:chOff x="685800" y="3505200"/>
              <a:chExt cx="274320" cy="274320"/>
            </a:xfrm>
          </p:grpSpPr>
          <p:sp>
            <p:nvSpPr>
              <p:cNvPr id="135" name="Oval 134"/>
              <p:cNvSpPr/>
              <p:nvPr/>
            </p:nvSpPr>
            <p:spPr>
              <a:xfrm>
                <a:off x="685800" y="3505200"/>
                <a:ext cx="274320" cy="27432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pic>
            <p:nvPicPr>
              <p:cNvPr id="136" name="Picture 135" descr="man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31520" y="3550920"/>
                <a:ext cx="182880" cy="182880"/>
              </a:xfrm>
              <a:prstGeom prst="rect">
                <a:avLst/>
              </a:prstGeom>
            </p:spPr>
          </p:pic>
        </p:grpSp>
        <p:grpSp>
          <p:nvGrpSpPr>
            <p:cNvPr id="16" name="Group 136"/>
            <p:cNvGrpSpPr/>
            <p:nvPr/>
          </p:nvGrpSpPr>
          <p:grpSpPr>
            <a:xfrm>
              <a:off x="228600" y="2078832"/>
              <a:ext cx="228600" cy="228600"/>
              <a:chOff x="685800" y="3505200"/>
              <a:chExt cx="274320" cy="274320"/>
            </a:xfrm>
          </p:grpSpPr>
          <p:sp>
            <p:nvSpPr>
              <p:cNvPr id="138" name="Oval 137"/>
              <p:cNvSpPr/>
              <p:nvPr/>
            </p:nvSpPr>
            <p:spPr>
              <a:xfrm>
                <a:off x="685800" y="3505200"/>
                <a:ext cx="274320" cy="27432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pic>
            <p:nvPicPr>
              <p:cNvPr id="139" name="Picture 138" descr="man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31520" y="3550920"/>
                <a:ext cx="182880" cy="182880"/>
              </a:xfrm>
              <a:prstGeom prst="rect">
                <a:avLst/>
              </a:prstGeom>
            </p:spPr>
          </p:pic>
        </p:grpSp>
        <p:grpSp>
          <p:nvGrpSpPr>
            <p:cNvPr id="17" name="Group 139"/>
            <p:cNvGrpSpPr/>
            <p:nvPr/>
          </p:nvGrpSpPr>
          <p:grpSpPr>
            <a:xfrm>
              <a:off x="228600" y="2264568"/>
              <a:ext cx="228600" cy="228600"/>
              <a:chOff x="685800" y="3505200"/>
              <a:chExt cx="274320" cy="274320"/>
            </a:xfrm>
          </p:grpSpPr>
          <p:sp>
            <p:nvSpPr>
              <p:cNvPr id="141" name="Oval 140"/>
              <p:cNvSpPr/>
              <p:nvPr/>
            </p:nvSpPr>
            <p:spPr>
              <a:xfrm>
                <a:off x="685800" y="3505200"/>
                <a:ext cx="274320" cy="27432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pic>
            <p:nvPicPr>
              <p:cNvPr id="142" name="Picture 141" descr="man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31520" y="3550920"/>
                <a:ext cx="182880" cy="182880"/>
              </a:xfrm>
              <a:prstGeom prst="rect">
                <a:avLst/>
              </a:prstGeom>
            </p:spPr>
          </p:pic>
        </p:grpSp>
      </p:grpSp>
      <p:grpSp>
        <p:nvGrpSpPr>
          <p:cNvPr id="18" name="Group 127"/>
          <p:cNvGrpSpPr/>
          <p:nvPr/>
        </p:nvGrpSpPr>
        <p:grpSpPr>
          <a:xfrm>
            <a:off x="2571752" y="3393280"/>
            <a:ext cx="228600" cy="228600"/>
            <a:chOff x="685800" y="3505200"/>
            <a:chExt cx="274320" cy="274320"/>
          </a:xfrm>
        </p:grpSpPr>
        <p:sp>
          <p:nvSpPr>
            <p:cNvPr id="129" name="Oval 128"/>
            <p:cNvSpPr/>
            <p:nvPr/>
          </p:nvSpPr>
          <p:spPr>
            <a:xfrm>
              <a:off x="685800" y="3505200"/>
              <a:ext cx="274320" cy="2743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30" name="Picture 129" descr="ma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1520" y="3550920"/>
              <a:ext cx="182880" cy="182880"/>
            </a:xfrm>
            <a:prstGeom prst="rect">
              <a:avLst/>
            </a:prstGeom>
          </p:spPr>
        </p:pic>
      </p:grpSp>
      <p:grpSp>
        <p:nvGrpSpPr>
          <p:cNvPr id="19" name="Group 149"/>
          <p:cNvGrpSpPr/>
          <p:nvPr/>
        </p:nvGrpSpPr>
        <p:grpSpPr>
          <a:xfrm>
            <a:off x="2957512" y="3167064"/>
            <a:ext cx="2415066" cy="685800"/>
            <a:chOff x="2971800" y="3276600"/>
            <a:chExt cx="2415066" cy="685800"/>
          </a:xfrm>
        </p:grpSpPr>
        <p:sp>
          <p:nvSpPr>
            <p:cNvPr id="149" name="Rounded Rectangle 148"/>
            <p:cNvSpPr/>
            <p:nvPr/>
          </p:nvSpPr>
          <p:spPr>
            <a:xfrm>
              <a:off x="2971800" y="3276600"/>
              <a:ext cx="914400" cy="685800"/>
            </a:xfrm>
            <a:prstGeom prst="roundRect">
              <a:avLst>
                <a:gd name="adj" fmla="val 10657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" name="Pentagon 24"/>
            <p:cNvSpPr/>
            <p:nvPr/>
          </p:nvSpPr>
          <p:spPr>
            <a:xfrm>
              <a:off x="3048000" y="3276600"/>
              <a:ext cx="2338866" cy="685800"/>
            </a:xfrm>
            <a:prstGeom prst="homePlat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50" b="1" kern="0" dirty="0" smtClean="0">
                  <a:solidFill>
                    <a:srgbClr val="36424A"/>
                  </a:solidFill>
                </a:rPr>
                <a:t>Execution</a:t>
              </a:r>
              <a:endParaRPr lang="en-US" sz="1050" b="1" kern="0" dirty="0">
                <a:solidFill>
                  <a:srgbClr val="36424A"/>
                </a:solidFill>
              </a:endParaRPr>
            </a:p>
            <a:p>
              <a:pPr algn="ctr">
                <a:lnSpc>
                  <a:spcPct val="95000"/>
                </a:lnSpc>
                <a:defRPr/>
              </a:pPr>
              <a:r>
                <a:rPr lang="en-US" sz="1050" kern="0" dirty="0">
                  <a:solidFill>
                    <a:srgbClr val="36424A"/>
                  </a:solidFill>
                </a:rPr>
                <a:t>Site </a:t>
              </a:r>
              <a:r>
                <a:rPr lang="en-US" sz="1050" kern="0" dirty="0" smtClean="0">
                  <a:solidFill>
                    <a:srgbClr val="36424A"/>
                  </a:solidFill>
                </a:rPr>
                <a:t>Setup | Profile Loading</a:t>
              </a:r>
            </a:p>
            <a:p>
              <a:pPr algn="ctr">
                <a:lnSpc>
                  <a:spcPct val="95000"/>
                </a:lnSpc>
                <a:defRPr/>
              </a:pPr>
              <a:r>
                <a:rPr lang="en-US" sz="1050" kern="0" dirty="0" smtClean="0">
                  <a:solidFill>
                    <a:srgbClr val="36424A"/>
                  </a:solidFill>
                </a:rPr>
                <a:t>Front- Mid- and Back-office Setup</a:t>
              </a:r>
              <a:br>
                <a:rPr lang="en-US" sz="1050" kern="0" dirty="0" smtClean="0">
                  <a:solidFill>
                    <a:srgbClr val="36424A"/>
                  </a:solidFill>
                </a:rPr>
              </a:br>
              <a:r>
                <a:rPr lang="en-US" sz="1050" kern="0" dirty="0" smtClean="0">
                  <a:solidFill>
                    <a:srgbClr val="36424A"/>
                  </a:solidFill>
                </a:rPr>
                <a:t> Supplier Contracts Loading</a:t>
              </a:r>
              <a:endParaRPr lang="en-US" sz="1050" kern="0" dirty="0">
                <a:solidFill>
                  <a:srgbClr val="36424A"/>
                </a:solidFill>
              </a:endParaRPr>
            </a:p>
          </p:txBody>
        </p:sp>
      </p:grpSp>
      <p:grpSp>
        <p:nvGrpSpPr>
          <p:cNvPr id="20" name="Group 147"/>
          <p:cNvGrpSpPr/>
          <p:nvPr/>
        </p:nvGrpSpPr>
        <p:grpSpPr>
          <a:xfrm>
            <a:off x="514352" y="2533654"/>
            <a:ext cx="2352672" cy="594360"/>
            <a:chOff x="514352" y="2533654"/>
            <a:chExt cx="2352672" cy="594360"/>
          </a:xfrm>
        </p:grpSpPr>
        <p:sp>
          <p:nvSpPr>
            <p:cNvPr id="143" name="Rounded Rectangle 142"/>
            <p:cNvSpPr/>
            <p:nvPr/>
          </p:nvSpPr>
          <p:spPr>
            <a:xfrm>
              <a:off x="514352" y="2533654"/>
              <a:ext cx="914400" cy="594360"/>
            </a:xfrm>
            <a:prstGeom prst="roundRect">
              <a:avLst>
                <a:gd name="adj" fmla="val 10657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" name="Pentagon 31"/>
            <p:cNvSpPr/>
            <p:nvPr/>
          </p:nvSpPr>
          <p:spPr>
            <a:xfrm>
              <a:off x="602456" y="2533654"/>
              <a:ext cx="2264568" cy="594360"/>
            </a:xfrm>
            <a:prstGeom prst="homePlat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91440" bIns="0" anchor="ctr"/>
            <a:lstStyle/>
            <a:p>
              <a:pPr algn="ctr">
                <a:defRPr/>
              </a:pPr>
              <a:r>
                <a:rPr lang="en-US" sz="1050" b="1" kern="0" dirty="0">
                  <a:solidFill>
                    <a:srgbClr val="36424A"/>
                  </a:solidFill>
                </a:rPr>
                <a:t>Data </a:t>
              </a:r>
              <a:r>
                <a:rPr lang="en-US" sz="1050" b="1" kern="0" dirty="0" smtClean="0">
                  <a:solidFill>
                    <a:srgbClr val="36424A"/>
                  </a:solidFill>
                </a:rPr>
                <a:t>Gathering</a:t>
              </a:r>
              <a:r>
                <a:rPr lang="en-US" sz="1050" b="1" kern="0" dirty="0">
                  <a:solidFill>
                    <a:srgbClr val="36424A"/>
                  </a:solidFill>
                </a:rPr>
                <a:t/>
              </a:r>
              <a:br>
                <a:rPr lang="en-US" sz="1050" b="1" kern="0" dirty="0">
                  <a:solidFill>
                    <a:srgbClr val="36424A"/>
                  </a:solidFill>
                </a:rPr>
              </a:br>
              <a:r>
                <a:rPr lang="en-US" sz="1050" kern="0" dirty="0" smtClean="0">
                  <a:solidFill>
                    <a:srgbClr val="36424A"/>
                  </a:solidFill>
                </a:rPr>
                <a:t>User Profiles | Negotiated </a:t>
              </a:r>
              <a:r>
                <a:rPr lang="en-US" sz="1050" kern="0" dirty="0">
                  <a:solidFill>
                    <a:srgbClr val="36424A"/>
                  </a:solidFill>
                </a:rPr>
                <a:t>Contracts</a:t>
              </a:r>
            </a:p>
            <a:p>
              <a:pPr algn="ctr">
                <a:defRPr/>
              </a:pPr>
              <a:r>
                <a:rPr lang="en-US" sz="1050" kern="0" dirty="0">
                  <a:solidFill>
                    <a:srgbClr val="36424A"/>
                  </a:solidFill>
                </a:rPr>
                <a:t>Approval </a:t>
              </a:r>
              <a:r>
                <a:rPr lang="en-US" sz="1050" kern="0" dirty="0" smtClean="0">
                  <a:solidFill>
                    <a:srgbClr val="36424A"/>
                  </a:solidFill>
                </a:rPr>
                <a:t>Process | Payment </a:t>
              </a:r>
              <a:r>
                <a:rPr lang="en-US" sz="1050" kern="0" dirty="0">
                  <a:solidFill>
                    <a:srgbClr val="36424A"/>
                  </a:solidFill>
                </a:rPr>
                <a:t>means</a:t>
              </a:r>
            </a:p>
          </p:txBody>
        </p:sp>
      </p:grpSp>
      <p:grpSp>
        <p:nvGrpSpPr>
          <p:cNvPr id="21" name="Group 150"/>
          <p:cNvGrpSpPr/>
          <p:nvPr/>
        </p:nvGrpSpPr>
        <p:grpSpPr>
          <a:xfrm>
            <a:off x="228600" y="2624136"/>
            <a:ext cx="228600" cy="228600"/>
            <a:chOff x="685800" y="3505200"/>
            <a:chExt cx="274320" cy="274320"/>
          </a:xfrm>
        </p:grpSpPr>
        <p:sp>
          <p:nvSpPr>
            <p:cNvPr id="152" name="Oval 151"/>
            <p:cNvSpPr/>
            <p:nvPr/>
          </p:nvSpPr>
          <p:spPr>
            <a:xfrm>
              <a:off x="685800" y="3505200"/>
              <a:ext cx="274320" cy="2743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53" name="Picture 152" descr="ma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520" y="3550920"/>
              <a:ext cx="182880" cy="182880"/>
            </a:xfrm>
            <a:prstGeom prst="rect">
              <a:avLst/>
            </a:prstGeom>
          </p:spPr>
        </p:pic>
      </p:grpSp>
      <p:grpSp>
        <p:nvGrpSpPr>
          <p:cNvPr id="22" name="Group 153"/>
          <p:cNvGrpSpPr/>
          <p:nvPr/>
        </p:nvGrpSpPr>
        <p:grpSpPr>
          <a:xfrm>
            <a:off x="228600" y="2809872"/>
            <a:ext cx="228600" cy="228600"/>
            <a:chOff x="685800" y="3505200"/>
            <a:chExt cx="274320" cy="274320"/>
          </a:xfrm>
        </p:grpSpPr>
        <p:sp>
          <p:nvSpPr>
            <p:cNvPr id="155" name="Oval 154"/>
            <p:cNvSpPr/>
            <p:nvPr/>
          </p:nvSpPr>
          <p:spPr>
            <a:xfrm>
              <a:off x="685800" y="3505200"/>
              <a:ext cx="274320" cy="2743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56" name="Picture 155" descr="ma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520" y="3550920"/>
              <a:ext cx="182880" cy="182880"/>
            </a:xfrm>
            <a:prstGeom prst="rect">
              <a:avLst/>
            </a:prstGeom>
          </p:spPr>
        </p:pic>
      </p:grpSp>
      <p:grpSp>
        <p:nvGrpSpPr>
          <p:cNvPr id="23" name="Group 187"/>
          <p:cNvGrpSpPr/>
          <p:nvPr/>
        </p:nvGrpSpPr>
        <p:grpSpPr>
          <a:xfrm>
            <a:off x="5126832" y="3850480"/>
            <a:ext cx="1693861" cy="411960"/>
            <a:chOff x="5105400" y="4090984"/>
            <a:chExt cx="1693861" cy="411960"/>
          </a:xfrm>
        </p:grpSpPr>
        <p:grpSp>
          <p:nvGrpSpPr>
            <p:cNvPr id="24" name="Group 162"/>
            <p:cNvGrpSpPr/>
            <p:nvPr/>
          </p:nvGrpSpPr>
          <p:grpSpPr>
            <a:xfrm>
              <a:off x="5457824" y="4136944"/>
              <a:ext cx="1341437" cy="320040"/>
              <a:chOff x="5457824" y="4114800"/>
              <a:chExt cx="1341437" cy="320040"/>
            </a:xfrm>
          </p:grpSpPr>
          <p:sp>
            <p:nvSpPr>
              <p:cNvPr id="146" name="Rounded Rectangle 145"/>
              <p:cNvSpPr/>
              <p:nvPr/>
            </p:nvSpPr>
            <p:spPr>
              <a:xfrm>
                <a:off x="5457824" y="4114800"/>
                <a:ext cx="914400" cy="320040"/>
              </a:xfrm>
              <a:prstGeom prst="roundRect">
                <a:avLst>
                  <a:gd name="adj" fmla="val 19586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Pentagon 28"/>
              <p:cNvSpPr/>
              <p:nvPr/>
            </p:nvSpPr>
            <p:spPr>
              <a:xfrm>
                <a:off x="5562600" y="4114800"/>
                <a:ext cx="1236661" cy="320040"/>
              </a:xfrm>
              <a:prstGeom prst="homePlat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050" b="1" kern="0" dirty="0" smtClean="0">
                    <a:solidFill>
                      <a:srgbClr val="36424A"/>
                    </a:solidFill>
                  </a:rPr>
                  <a:t>Testing</a:t>
                </a:r>
              </a:p>
              <a:p>
                <a:pPr algn="ctr">
                  <a:lnSpc>
                    <a:spcPct val="85000"/>
                  </a:lnSpc>
                  <a:defRPr/>
                </a:pPr>
                <a:r>
                  <a:rPr lang="en-US" sz="1050" b="1" kern="0" dirty="0" smtClean="0">
                    <a:solidFill>
                      <a:srgbClr val="36424A"/>
                    </a:solidFill>
                  </a:rPr>
                  <a:t>Communications</a:t>
                </a:r>
                <a:endParaRPr lang="en-US" sz="1050" b="1" kern="0" dirty="0">
                  <a:solidFill>
                    <a:srgbClr val="36424A"/>
                  </a:solidFill>
                </a:endParaRPr>
              </a:p>
            </p:txBody>
          </p:sp>
        </p:grpSp>
        <p:grpSp>
          <p:nvGrpSpPr>
            <p:cNvPr id="28" name="Group 186"/>
            <p:cNvGrpSpPr/>
            <p:nvPr/>
          </p:nvGrpSpPr>
          <p:grpSpPr>
            <a:xfrm>
              <a:off x="5105400" y="4090984"/>
              <a:ext cx="228600" cy="411960"/>
              <a:chOff x="5105400" y="4090984"/>
              <a:chExt cx="228600" cy="411960"/>
            </a:xfrm>
          </p:grpSpPr>
          <p:grpSp>
            <p:nvGrpSpPr>
              <p:cNvPr id="29" name="Group 180"/>
              <p:cNvGrpSpPr/>
              <p:nvPr/>
            </p:nvGrpSpPr>
            <p:grpSpPr>
              <a:xfrm>
                <a:off x="5105400" y="4090984"/>
                <a:ext cx="228600" cy="228600"/>
                <a:chOff x="685800" y="3505200"/>
                <a:chExt cx="274320" cy="274320"/>
              </a:xfrm>
            </p:grpSpPr>
            <p:sp>
              <p:nvSpPr>
                <p:cNvPr id="182" name="Oval 181"/>
                <p:cNvSpPr/>
                <p:nvPr/>
              </p:nvSpPr>
              <p:spPr>
                <a:xfrm>
                  <a:off x="685800" y="3505200"/>
                  <a:ext cx="274320" cy="27432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pic>
              <p:nvPicPr>
                <p:cNvPr id="183" name="Picture 182" descr="man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731520" y="3550920"/>
                  <a:ext cx="182880" cy="182880"/>
                </a:xfrm>
                <a:prstGeom prst="rect">
                  <a:avLst/>
                </a:prstGeom>
              </p:spPr>
            </p:pic>
          </p:grpSp>
          <p:grpSp>
            <p:nvGrpSpPr>
              <p:cNvPr id="30" name="Group 183"/>
              <p:cNvGrpSpPr/>
              <p:nvPr/>
            </p:nvGrpSpPr>
            <p:grpSpPr>
              <a:xfrm>
                <a:off x="5105400" y="4274344"/>
                <a:ext cx="228600" cy="228600"/>
                <a:chOff x="685800" y="3505200"/>
                <a:chExt cx="274320" cy="274320"/>
              </a:xfrm>
            </p:grpSpPr>
            <p:sp>
              <p:nvSpPr>
                <p:cNvPr id="185" name="Oval 184"/>
                <p:cNvSpPr/>
                <p:nvPr/>
              </p:nvSpPr>
              <p:spPr>
                <a:xfrm>
                  <a:off x="685800" y="3505200"/>
                  <a:ext cx="274320" cy="27432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pic>
              <p:nvPicPr>
                <p:cNvPr id="186" name="Picture 185" descr="man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731520" y="3550920"/>
                  <a:ext cx="182880" cy="18288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31" name="Group 161"/>
          <p:cNvGrpSpPr/>
          <p:nvPr/>
        </p:nvGrpSpPr>
        <p:grpSpPr>
          <a:xfrm>
            <a:off x="6586536" y="4406028"/>
            <a:ext cx="1308826" cy="320040"/>
            <a:chOff x="6615112" y="4443413"/>
            <a:chExt cx="1308826" cy="320040"/>
          </a:xfrm>
        </p:grpSpPr>
        <p:sp>
          <p:nvSpPr>
            <p:cNvPr id="145" name="Rounded Rectangle 144"/>
            <p:cNvSpPr/>
            <p:nvPr/>
          </p:nvSpPr>
          <p:spPr>
            <a:xfrm>
              <a:off x="6615112" y="4443413"/>
              <a:ext cx="914400" cy="320040"/>
            </a:xfrm>
            <a:prstGeom prst="roundRect">
              <a:avLst>
                <a:gd name="adj" fmla="val 19586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" name="Pentagon 28"/>
            <p:cNvSpPr/>
            <p:nvPr/>
          </p:nvSpPr>
          <p:spPr>
            <a:xfrm>
              <a:off x="6705599" y="4443413"/>
              <a:ext cx="1218339" cy="320040"/>
            </a:xfrm>
            <a:prstGeom prst="homePlat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50" b="1" kern="0" dirty="0">
                  <a:solidFill>
                    <a:srgbClr val="36424A"/>
                  </a:solidFill>
                </a:rPr>
                <a:t>Training</a:t>
              </a:r>
            </a:p>
          </p:txBody>
        </p:sp>
      </p:grpSp>
      <p:grpSp>
        <p:nvGrpSpPr>
          <p:cNvPr id="33" name="Group 202"/>
          <p:cNvGrpSpPr/>
          <p:nvPr/>
        </p:nvGrpSpPr>
        <p:grpSpPr>
          <a:xfrm>
            <a:off x="8077200" y="4417224"/>
            <a:ext cx="809624" cy="791155"/>
            <a:chOff x="8153400" y="4274344"/>
            <a:chExt cx="809624" cy="791155"/>
          </a:xfrm>
        </p:grpSpPr>
        <p:sp>
          <p:nvSpPr>
            <p:cNvPr id="46" name="TextBox 8"/>
            <p:cNvSpPr txBox="1">
              <a:spLocks noChangeArrowheads="1"/>
            </p:cNvSpPr>
            <p:nvPr/>
          </p:nvSpPr>
          <p:spPr bwMode="auto">
            <a:xfrm>
              <a:off x="8153400" y="4811583"/>
              <a:ext cx="809624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050" b="1" kern="0" dirty="0" smtClean="0">
                  <a:solidFill>
                    <a:srgbClr val="36424A"/>
                  </a:solidFill>
                </a:rPr>
                <a:t>Launch</a:t>
              </a:r>
              <a:endParaRPr lang="en-US" sz="1050" b="1" kern="0" dirty="0">
                <a:solidFill>
                  <a:srgbClr val="36424A"/>
                </a:solidFill>
              </a:endParaRPr>
            </a:p>
          </p:txBody>
        </p:sp>
        <p:grpSp>
          <p:nvGrpSpPr>
            <p:cNvPr id="34" name="Group 201"/>
            <p:cNvGrpSpPr/>
            <p:nvPr/>
          </p:nvGrpSpPr>
          <p:grpSpPr>
            <a:xfrm>
              <a:off x="8283892" y="4274344"/>
              <a:ext cx="548640" cy="548640"/>
              <a:chOff x="8163640" y="4267200"/>
              <a:chExt cx="548640" cy="548640"/>
            </a:xfrm>
          </p:grpSpPr>
          <p:sp>
            <p:nvSpPr>
              <p:cNvPr id="201" name="Oval 200"/>
              <p:cNvSpPr>
                <a:spLocks noChangeAspect="1"/>
              </p:cNvSpPr>
              <p:nvPr/>
            </p:nvSpPr>
            <p:spPr>
              <a:xfrm>
                <a:off x="8163640" y="4267200"/>
                <a:ext cx="548640" cy="54864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8" name="Oval 197"/>
              <p:cNvSpPr>
                <a:spLocks noChangeAspect="1"/>
              </p:cNvSpPr>
              <p:nvPr/>
            </p:nvSpPr>
            <p:spPr>
              <a:xfrm>
                <a:off x="8209360" y="4312920"/>
                <a:ext cx="457200" cy="457200"/>
              </a:xfrm>
              <a:prstGeom prst="ellipse">
                <a:avLst/>
              </a:prstGeom>
              <a:solidFill>
                <a:srgbClr val="668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199" name="Picture 198" descr="launch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250924" y="4354484"/>
                <a:ext cx="374073" cy="374073"/>
              </a:xfrm>
              <a:prstGeom prst="rect">
                <a:avLst/>
              </a:prstGeom>
            </p:spPr>
          </p:pic>
        </p:grpSp>
      </p:grpSp>
      <p:grpSp>
        <p:nvGrpSpPr>
          <p:cNvPr id="35" name="Group 108"/>
          <p:cNvGrpSpPr/>
          <p:nvPr/>
        </p:nvGrpSpPr>
        <p:grpSpPr>
          <a:xfrm>
            <a:off x="6296024" y="4235923"/>
            <a:ext cx="228600" cy="228600"/>
            <a:chOff x="685800" y="3505200"/>
            <a:chExt cx="274320" cy="274320"/>
          </a:xfrm>
        </p:grpSpPr>
        <p:sp>
          <p:nvSpPr>
            <p:cNvPr id="110" name="Oval 109"/>
            <p:cNvSpPr/>
            <p:nvPr/>
          </p:nvSpPr>
          <p:spPr>
            <a:xfrm>
              <a:off x="685800" y="3505200"/>
              <a:ext cx="274320" cy="2743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11" name="Picture 110" descr="ma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1520" y="3550920"/>
              <a:ext cx="182880" cy="182880"/>
            </a:xfrm>
            <a:prstGeom prst="rect">
              <a:avLst/>
            </a:prstGeom>
          </p:spPr>
        </p:pic>
      </p:grpSp>
      <p:grpSp>
        <p:nvGrpSpPr>
          <p:cNvPr id="47" name="Group 194"/>
          <p:cNvGrpSpPr/>
          <p:nvPr/>
        </p:nvGrpSpPr>
        <p:grpSpPr>
          <a:xfrm>
            <a:off x="6296024" y="4414902"/>
            <a:ext cx="228600" cy="402432"/>
            <a:chOff x="3944302" y="4238624"/>
            <a:chExt cx="228600" cy="402432"/>
          </a:xfrm>
        </p:grpSpPr>
        <p:grpSp>
          <p:nvGrpSpPr>
            <p:cNvPr id="48" name="Group 188"/>
            <p:cNvGrpSpPr/>
            <p:nvPr/>
          </p:nvGrpSpPr>
          <p:grpSpPr>
            <a:xfrm>
              <a:off x="3944302" y="4238624"/>
              <a:ext cx="228600" cy="228600"/>
              <a:chOff x="685800" y="3505200"/>
              <a:chExt cx="274320" cy="274320"/>
            </a:xfrm>
          </p:grpSpPr>
          <p:sp>
            <p:nvSpPr>
              <p:cNvPr id="190" name="Oval 189"/>
              <p:cNvSpPr/>
              <p:nvPr/>
            </p:nvSpPr>
            <p:spPr>
              <a:xfrm>
                <a:off x="685800" y="3505200"/>
                <a:ext cx="274320" cy="27432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pic>
            <p:nvPicPr>
              <p:cNvPr id="191" name="Picture 190" descr="man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31520" y="3550920"/>
                <a:ext cx="182880" cy="182880"/>
              </a:xfrm>
              <a:prstGeom prst="rect">
                <a:avLst/>
              </a:prstGeom>
            </p:spPr>
          </p:pic>
        </p:grpSp>
        <p:grpSp>
          <p:nvGrpSpPr>
            <p:cNvPr id="49" name="Group 191"/>
            <p:cNvGrpSpPr/>
            <p:nvPr/>
          </p:nvGrpSpPr>
          <p:grpSpPr>
            <a:xfrm>
              <a:off x="3944302" y="4412456"/>
              <a:ext cx="228600" cy="228600"/>
              <a:chOff x="685800" y="3505200"/>
              <a:chExt cx="274320" cy="274320"/>
            </a:xfrm>
          </p:grpSpPr>
          <p:sp>
            <p:nvSpPr>
              <p:cNvPr id="193" name="Oval 192"/>
              <p:cNvSpPr/>
              <p:nvPr/>
            </p:nvSpPr>
            <p:spPr>
              <a:xfrm>
                <a:off x="685800" y="3505200"/>
                <a:ext cx="274320" cy="2743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pic>
            <p:nvPicPr>
              <p:cNvPr id="194" name="Picture 193" descr="man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31520" y="3550920"/>
                <a:ext cx="182880" cy="182880"/>
              </a:xfrm>
              <a:prstGeom prst="rect">
                <a:avLst/>
              </a:prstGeom>
            </p:spPr>
          </p:pic>
        </p:grpSp>
      </p:grpSp>
      <p:pic>
        <p:nvPicPr>
          <p:cNvPr id="109" name="Picture 10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368" y="6020381"/>
            <a:ext cx="14287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434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523875"/>
          </a:xfrm>
        </p:spPr>
        <p:txBody>
          <a:bodyPr/>
          <a:lstStyle/>
          <a:p>
            <a:r>
              <a:rPr lang="en-GB" dirty="0" smtClean="0">
                <a:latin typeface="Glypha" panose="02000603000000000000" pitchFamily="2" charset="0"/>
              </a:rPr>
              <a:t>Communication </a:t>
            </a:r>
            <a:r>
              <a:rPr lang="en-GB" dirty="0" smtClean="0">
                <a:latin typeface="Glypha" panose="02000603000000000000" pitchFamily="2" charset="0"/>
              </a:rPr>
              <a:t>plan </a:t>
            </a:r>
            <a:r>
              <a:rPr lang="en-GB" dirty="0">
                <a:latin typeface="Glypha" panose="02000603000000000000" pitchFamily="2" charset="0"/>
              </a:rPr>
              <a:t>s</a:t>
            </a:r>
            <a:r>
              <a:rPr lang="en-GB" dirty="0" smtClean="0">
                <a:latin typeface="Glypha" panose="02000603000000000000" pitchFamily="2" charset="0"/>
              </a:rPr>
              <a:t>chedule</a:t>
            </a:r>
            <a:endParaRPr lang="fr-FR" dirty="0">
              <a:latin typeface="Glypha" panose="02000603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73941"/>
              </p:ext>
            </p:extLst>
          </p:nvPr>
        </p:nvGraphicFramePr>
        <p:xfrm>
          <a:off x="152398" y="838200"/>
          <a:ext cx="8896710" cy="582756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3181"/>
                <a:gridCol w="3182840"/>
                <a:gridCol w="1419140"/>
                <a:gridCol w="1336364"/>
                <a:gridCol w="2035185"/>
              </a:tblGrid>
              <a:tr h="461315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Phase</a:t>
                      </a:r>
                      <a:endParaRPr lang="fr-FR" sz="1400" dirty="0"/>
                    </a:p>
                  </a:txBody>
                  <a:tcPr anchor="ctr">
                    <a:solidFill>
                      <a:srgbClr val="6A737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Communication</a:t>
                      </a:r>
                      <a:endParaRPr lang="fr-FR" sz="1400" dirty="0"/>
                    </a:p>
                  </a:txBody>
                  <a:tcPr anchor="ctr">
                    <a:solidFill>
                      <a:srgbClr val="6A737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Resource for</a:t>
                      </a:r>
                      <a:r>
                        <a:rPr lang="en-GB" sz="1400" baseline="0" dirty="0" smtClean="0"/>
                        <a:t> Communication</a:t>
                      </a:r>
                      <a:endParaRPr lang="fr-FR" sz="1400" dirty="0"/>
                    </a:p>
                  </a:txBody>
                  <a:tcPr anchor="ctr">
                    <a:solidFill>
                      <a:srgbClr val="6A737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Audience</a:t>
                      </a:r>
                      <a:endParaRPr lang="fr-FR" sz="1400" dirty="0"/>
                    </a:p>
                  </a:txBody>
                  <a:tcPr anchor="ctr">
                    <a:solidFill>
                      <a:srgbClr val="6A737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Date</a:t>
                      </a:r>
                      <a:endParaRPr lang="fr-FR" sz="1400" dirty="0"/>
                    </a:p>
                  </a:txBody>
                  <a:tcPr anchor="ctr">
                    <a:solidFill>
                      <a:srgbClr val="6A737B"/>
                    </a:solidFill>
                  </a:tcPr>
                </a:tc>
              </a:tr>
              <a:tr h="910285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Business official </a:t>
                      </a:r>
                      <a:r>
                        <a:rPr lang="en-GB" sz="1200" b="1" dirty="0" err="1" smtClean="0">
                          <a:solidFill>
                            <a:schemeClr val="bg1"/>
                          </a:solidFill>
                        </a:rPr>
                        <a:t>comms</a:t>
                      </a:r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FC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100" b="1" i="1" dirty="0" smtClean="0"/>
                        <a:t>Welcome</a:t>
                      </a:r>
                      <a:r>
                        <a:rPr lang="en-GB" sz="1100" b="1" i="1" baseline="0" dirty="0" smtClean="0"/>
                        <a:t> Aboard Egencia </a:t>
                      </a:r>
                      <a:r>
                        <a:rPr lang="en-GB" sz="1100" b="1" baseline="0" dirty="0" smtClean="0"/>
                        <a:t>- </a:t>
                      </a:r>
                      <a:r>
                        <a:rPr lang="en-US" sz="1100" b="1" kern="1200" dirty="0" smtClean="0">
                          <a:effectLst/>
                        </a:rPr>
                        <a:t>Announcement</a:t>
                      </a:r>
                      <a:r>
                        <a:rPr lang="en-US" sz="1100" b="1" kern="1200" baseline="0" dirty="0" smtClean="0">
                          <a:effectLst/>
                        </a:rPr>
                        <a:t> of  Egencia as new  appointed TMC</a:t>
                      </a:r>
                      <a:endParaRPr lang="en-US" sz="1100" b="1" kern="1200" dirty="0" smtClean="0">
                        <a:effectLst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100" kern="1200" dirty="0" smtClean="0">
                          <a:effectLst/>
                        </a:rPr>
                        <a:t>Introduce the coming of Egencia, next steps, launch date and where to look</a:t>
                      </a:r>
                      <a:r>
                        <a:rPr lang="en-US" sz="1100" kern="1200" baseline="0" dirty="0" smtClean="0">
                          <a:effectLst/>
                        </a:rPr>
                        <a:t> out</a:t>
                      </a:r>
                      <a:r>
                        <a:rPr lang="en-US" sz="1100" kern="1200" dirty="0" smtClean="0">
                          <a:effectLst/>
                        </a:rPr>
                        <a:t> for upcoming information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Email / Internal News</a:t>
                      </a:r>
                      <a:r>
                        <a:rPr lang="en-GB" sz="1100" baseline="0" dirty="0" smtClean="0"/>
                        <a:t>letter / Travel Intranet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sz="1100" baseline="0" dirty="0" err="1" smtClean="0"/>
                        <a:t>Company</a:t>
                      </a:r>
                      <a:r>
                        <a:rPr lang="fr-FR" sz="1100" baseline="0" dirty="0" smtClean="0"/>
                        <a:t> </a:t>
                      </a:r>
                      <a:r>
                        <a:rPr lang="fr-FR" sz="1100" baseline="0" dirty="0" err="1" smtClean="0"/>
                        <a:t>level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4 weeks before launch</a:t>
                      </a:r>
                    </a:p>
                  </a:txBody>
                  <a:tcPr anchor="ctr"/>
                </a:tc>
              </a:tr>
              <a:tr h="809792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Training</a:t>
                      </a:r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FC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100" b="1" i="1" dirty="0" smtClean="0"/>
                        <a:t>Welcome</a:t>
                      </a:r>
                      <a:r>
                        <a:rPr lang="en-GB" sz="1100" b="1" i="1" baseline="0" dirty="0" smtClean="0"/>
                        <a:t> Aboard Egencia</a:t>
                      </a:r>
                      <a:r>
                        <a:rPr lang="en-GB" sz="1100" i="1" baseline="0" dirty="0" smtClean="0"/>
                        <a:t> </a:t>
                      </a:r>
                      <a:r>
                        <a:rPr lang="en-GB" sz="1100" b="1" baseline="0" dirty="0" smtClean="0"/>
                        <a:t>- Training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Provide details on training sessions including what will be covered, dates and times and how to register. </a:t>
                      </a:r>
                      <a:endParaRPr lang="en-GB" sz="11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Email / MS Word</a:t>
                      </a:r>
                      <a:r>
                        <a:rPr lang="en-GB" sz="1100" baseline="0" dirty="0" smtClean="0"/>
                        <a:t>/ </a:t>
                      </a:r>
                      <a:r>
                        <a:rPr lang="en-GB" sz="1100" dirty="0" err="1" smtClean="0"/>
                        <a:t>Powerpoint</a:t>
                      </a:r>
                      <a:endParaRPr lang="en-GB" sz="110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100" dirty="0" smtClean="0"/>
                        <a:t>Intranet, Email, Shared</a:t>
                      </a:r>
                      <a:r>
                        <a:rPr lang="en-GB" sz="1100" baseline="0" dirty="0" smtClean="0"/>
                        <a:t> Drive</a:t>
                      </a:r>
                      <a:endParaRPr lang="fr-FR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sz="1100" dirty="0" err="1" smtClean="0"/>
                        <a:t>Travellers</a:t>
                      </a:r>
                      <a:endParaRPr lang="fr-FR" sz="11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sz="1100" dirty="0" err="1" smtClean="0"/>
                        <a:t>Arrangers</a:t>
                      </a:r>
                      <a:endParaRPr lang="fr-FR" sz="11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sz="1100" dirty="0" err="1" smtClean="0"/>
                        <a:t>Approvers</a:t>
                      </a:r>
                      <a:endParaRPr lang="fr-FR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2 weeks before</a:t>
                      </a:r>
                      <a:r>
                        <a:rPr lang="en-GB" sz="1100" baseline="0" dirty="0" smtClean="0"/>
                        <a:t> launch</a:t>
                      </a:r>
                    </a:p>
                  </a:txBody>
                  <a:tcPr anchor="ctr"/>
                </a:tc>
              </a:tr>
              <a:tr h="1133649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Training (reminder)</a:t>
                      </a:r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FC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100" b="1" i="1" dirty="0" smtClean="0"/>
                        <a:t>Preparing for</a:t>
                      </a:r>
                      <a:r>
                        <a:rPr lang="en-GB" sz="1100" b="1" i="1" baseline="0" dirty="0" smtClean="0"/>
                        <a:t> Take off </a:t>
                      </a:r>
                      <a:r>
                        <a:rPr lang="en-GB" sz="1100" b="1" baseline="0" dirty="0" smtClean="0"/>
                        <a:t>- Training Update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Reminder Training/ Engagement Sessions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Email sent to invite Travellers to update profiles (if applicable)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100" baseline="0" dirty="0" smtClean="0"/>
                        <a:t>User Guide resource signed off and made available (intranet/Egencia website)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Email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Presentation/ Webinar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Intranet, Email, Shared</a:t>
                      </a:r>
                      <a:r>
                        <a:rPr lang="en-GB" sz="1100" baseline="0" dirty="0" smtClean="0"/>
                        <a:t> Drive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sz="1100" dirty="0" err="1" smtClean="0"/>
                        <a:t>Travellers</a:t>
                      </a:r>
                      <a:endParaRPr lang="fr-FR" sz="11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sz="1100" dirty="0" err="1" smtClean="0"/>
                        <a:t>Arrangers</a:t>
                      </a:r>
                      <a:endParaRPr lang="fr-FR" sz="11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sz="1100" dirty="0" err="1" smtClean="0"/>
                        <a:t>Approvers</a:t>
                      </a:r>
                      <a:endParaRPr lang="fr-FR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sz="1100" dirty="0" smtClean="0"/>
                        <a:t>1 week before launch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err="1" smtClean="0">
                          <a:solidFill>
                            <a:schemeClr val="bg1"/>
                          </a:solidFill>
                        </a:rPr>
                        <a:t>Roadshow</a:t>
                      </a:r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/Training</a:t>
                      </a:r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FC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Introduction to Egencia and training on the website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Tips on travel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Face to face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Webinar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Travellers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Arrangers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Approvers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100" dirty="0" err="1" smtClean="0"/>
                        <a:t>Week</a:t>
                      </a:r>
                      <a:r>
                        <a:rPr lang="fr-FR" sz="1100" dirty="0" smtClean="0"/>
                        <a:t> </a:t>
                      </a:r>
                      <a:r>
                        <a:rPr lang="fr-FR" sz="1100" dirty="0" err="1" smtClean="0"/>
                        <a:t>before</a:t>
                      </a:r>
                      <a:r>
                        <a:rPr lang="fr-FR" sz="1100" dirty="0" smtClean="0"/>
                        <a:t>/of</a:t>
                      </a:r>
                      <a:r>
                        <a:rPr lang="fr-FR" sz="1100" baseline="0" dirty="0" smtClean="0"/>
                        <a:t> full </a:t>
                      </a:r>
                      <a:r>
                        <a:rPr lang="fr-FR" sz="1100" baseline="0" dirty="0" err="1" smtClean="0"/>
                        <a:t>launch</a:t>
                      </a:r>
                      <a:endParaRPr lang="fr-FR" sz="1100" dirty="0" smtClean="0"/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Launch</a:t>
                      </a:r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FC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100" b="1" i="1" dirty="0" smtClean="0"/>
                        <a:t>Cleared for Take</a:t>
                      </a:r>
                      <a:r>
                        <a:rPr lang="en-GB" sz="1100" b="1" i="1" baseline="0" dirty="0" smtClean="0"/>
                        <a:t> Off</a:t>
                      </a:r>
                      <a:r>
                        <a:rPr lang="en-GB" sz="1100" b="1" baseline="0" dirty="0" smtClean="0"/>
                        <a:t>  - Confirmation of Launch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Update on User Information, updating and checking profile information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Intranet News Item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Email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Company level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Launch date</a:t>
                      </a:r>
                    </a:p>
                  </a:txBody>
                  <a:tcPr anchor="ctr"/>
                </a:tc>
              </a:tr>
              <a:tr h="946645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Post Go</a:t>
                      </a:r>
                      <a:r>
                        <a:rPr lang="en-GB" sz="1200" b="1" baseline="0" dirty="0" smtClean="0">
                          <a:solidFill>
                            <a:schemeClr val="bg1"/>
                          </a:solidFill>
                        </a:rPr>
                        <a:t> Live</a:t>
                      </a:r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FC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Reaching Cruising Altitude with Egencia: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Since some travelers will not take action until they have to book, this e-mail will remind travelers how to set up their profile, log-in and go for more information (such as your company intranet) </a:t>
                      </a:r>
                      <a:endParaRPr lang="fr-FR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Email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Company level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2 weeks after launch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23" y="0"/>
            <a:ext cx="14287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3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noProof="0" dirty="0" smtClean="0">
                <a:latin typeface="Glypha" panose="02000603000000000000" pitchFamily="2" charset="0"/>
                <a:cs typeface="Arial" pitchFamily="34" charset="0"/>
              </a:rPr>
              <a:t>Delivering savings in travel costs, plus time and fees</a:t>
            </a:r>
            <a:endParaRPr lang="en-US" sz="2400" noProof="0" dirty="0">
              <a:latin typeface="Glypha" panose="02000603000000000000" pitchFamily="2" charset="0"/>
            </a:endParaRPr>
          </a:p>
        </p:txBody>
      </p:sp>
      <p:graphicFrame>
        <p:nvGraphicFramePr>
          <p:cNvPr id="17" name="Content Placeholder 3"/>
          <p:cNvGraphicFramePr>
            <a:graphicFrameLocks/>
          </p:cNvGraphicFramePr>
          <p:nvPr/>
        </p:nvGraphicFramePr>
        <p:xfrm>
          <a:off x="508043" y="1325903"/>
          <a:ext cx="3748999" cy="2560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208036" y="3063245"/>
            <a:ext cx="1508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SzPct val="85000"/>
            </a:pPr>
            <a:r>
              <a:rPr lang="en-US" b="1" dirty="0" smtClean="0">
                <a:solidFill>
                  <a:schemeClr val="accent1"/>
                </a:solidFill>
              </a:rPr>
              <a:t>Non-Egencia</a:t>
            </a:r>
          </a:p>
          <a:p>
            <a:pPr>
              <a:buClr>
                <a:schemeClr val="accent1"/>
              </a:buClr>
              <a:buSzPct val="85000"/>
            </a:pPr>
            <a:r>
              <a:rPr lang="en-US" b="1" dirty="0" smtClean="0">
                <a:solidFill>
                  <a:schemeClr val="accent1"/>
                </a:solidFill>
              </a:rPr>
              <a:t>Clients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/>
        </p:nvGraphicFramePr>
        <p:xfrm>
          <a:off x="4622799" y="1325903"/>
          <a:ext cx="3748999" cy="2560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011708" y="1783097"/>
            <a:ext cx="914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  <a:buSzPct val="85000"/>
            </a:pPr>
            <a:r>
              <a:rPr lang="en-US" sz="2000" b="1" dirty="0" smtClean="0">
                <a:solidFill>
                  <a:schemeClr val="bg1"/>
                </a:solidFill>
              </a:rPr>
              <a:t>25%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0140" y="2964185"/>
            <a:ext cx="914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  <a:buSzPct val="85000"/>
            </a:pPr>
            <a:r>
              <a:rPr lang="en-US" sz="2000" b="1" dirty="0" smtClean="0"/>
              <a:t>75%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11223" y="1748744"/>
            <a:ext cx="914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  <a:buSzPct val="85000"/>
            </a:pPr>
            <a:r>
              <a:rPr lang="en-US" sz="2000" b="1" dirty="0" smtClean="0">
                <a:solidFill>
                  <a:schemeClr val="bg1"/>
                </a:solidFill>
              </a:rPr>
              <a:t>82%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21576" y="1748744"/>
            <a:ext cx="914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  <a:buSzPct val="85000"/>
            </a:pPr>
            <a:r>
              <a:rPr lang="en-US" sz="2000" b="1" dirty="0" smtClean="0"/>
              <a:t>18%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14" y="3322322"/>
            <a:ext cx="1728788" cy="292894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457245" y="4213849"/>
            <a:ext cx="8229510" cy="1645902"/>
          </a:xfrm>
          <a:prstGeom prst="roundRect">
            <a:avLst>
              <a:gd name="adj" fmla="val 833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83"/>
          <p:cNvGrpSpPr>
            <a:grpSpLocks noChangeAspect="1"/>
          </p:cNvGrpSpPr>
          <p:nvPr/>
        </p:nvGrpSpPr>
        <p:grpSpPr>
          <a:xfrm>
            <a:off x="708702" y="4442440"/>
            <a:ext cx="1188720" cy="1188720"/>
            <a:chOff x="5883286" y="1546876"/>
            <a:chExt cx="731520" cy="731520"/>
          </a:xfrm>
        </p:grpSpPr>
        <p:sp>
          <p:nvSpPr>
            <p:cNvPr id="34" name="Oval 33"/>
            <p:cNvSpPr/>
            <p:nvPr/>
          </p:nvSpPr>
          <p:spPr>
            <a:xfrm>
              <a:off x="5883286" y="1546876"/>
              <a:ext cx="731520" cy="731520"/>
            </a:xfrm>
            <a:prstGeom prst="ellipse">
              <a:avLst/>
            </a:prstGeom>
            <a:solidFill>
              <a:srgbClr val="668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 descr="computer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51866" y="1615456"/>
              <a:ext cx="594360" cy="594360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2377464" y="4390469"/>
            <a:ext cx="55777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SzPct val="85000"/>
            </a:pPr>
            <a:r>
              <a:rPr lang="en-US" sz="2400" b="1" dirty="0" smtClean="0">
                <a:solidFill>
                  <a:schemeClr val="bg1"/>
                </a:solidFill>
              </a:rPr>
              <a:t>Online Adoption – Guaranteed!</a:t>
            </a:r>
          </a:p>
          <a:p>
            <a:pPr>
              <a:buClr>
                <a:schemeClr val="accent1"/>
              </a:buClr>
              <a:buSzPct val="85000"/>
            </a:pP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We increase your online usage rate to </a:t>
            </a:r>
            <a:r>
              <a:rPr lang="en-US" b="1" dirty="0">
                <a:solidFill>
                  <a:schemeClr val="accent1"/>
                </a:solidFill>
                <a:cs typeface="Arial" pitchFamily="34" charset="0"/>
              </a:rPr>
              <a:t>7</a:t>
            </a:r>
            <a:r>
              <a:rPr lang="en-US" b="1" dirty="0" smtClean="0">
                <a:solidFill>
                  <a:schemeClr val="accent1"/>
                </a:solidFill>
                <a:cs typeface="Arial" pitchFamily="34" charset="0"/>
              </a:rPr>
              <a:t>0%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 in </a:t>
            </a:r>
            <a:r>
              <a:rPr lang="en-US" b="1" dirty="0">
                <a:solidFill>
                  <a:schemeClr val="accent1"/>
                </a:solidFill>
                <a:cs typeface="Arial" pitchFamily="34" charset="0"/>
              </a:rPr>
              <a:t>6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 months. If we fail to do so, we will pay back the transaction fee price difference.</a:t>
            </a:r>
            <a:endParaRPr lang="de-DE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504" y="5880878"/>
            <a:ext cx="14287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56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 Same Side Corner Rectangle 35"/>
          <p:cNvSpPr/>
          <p:nvPr/>
        </p:nvSpPr>
        <p:spPr>
          <a:xfrm>
            <a:off x="457245" y="1385699"/>
            <a:ext cx="1892808" cy="640080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err="1">
                <a:solidFill>
                  <a:srgbClr val="FFFFFF"/>
                </a:solidFill>
              </a:rPr>
              <a:t>Travellers</a:t>
            </a:r>
            <a:r>
              <a:rPr lang="en-US" sz="1600" dirty="0">
                <a:solidFill>
                  <a:srgbClr val="FFFFFF"/>
                </a:solidFill>
              </a:rPr>
              <a:t/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</a:rPr>
              <a:t>on the Road</a:t>
            </a:r>
          </a:p>
        </p:txBody>
      </p:sp>
      <p:sp>
        <p:nvSpPr>
          <p:cNvPr id="37" name="Round Same Side Corner Rectangle 36"/>
          <p:cNvSpPr/>
          <p:nvPr/>
        </p:nvSpPr>
        <p:spPr>
          <a:xfrm>
            <a:off x="2560342" y="1385699"/>
            <a:ext cx="1892808" cy="640080"/>
          </a:xfrm>
          <a:prstGeom prst="round2Same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err="1">
                <a:solidFill>
                  <a:srgbClr val="FFFFFF"/>
                </a:solidFill>
              </a:rPr>
              <a:t>Travellers</a:t>
            </a:r>
            <a:r>
              <a:rPr lang="en-US" sz="1600" dirty="0">
                <a:solidFill>
                  <a:srgbClr val="FFFFFF"/>
                </a:solidFill>
              </a:rPr>
              <a:t> and </a:t>
            </a:r>
            <a:r>
              <a:rPr lang="en-US" sz="1600" b="1" dirty="0">
                <a:solidFill>
                  <a:srgbClr val="FFFFFF"/>
                </a:solidFill>
              </a:rPr>
              <a:t>Arrangers</a:t>
            </a:r>
          </a:p>
        </p:txBody>
      </p:sp>
      <p:sp>
        <p:nvSpPr>
          <p:cNvPr id="38" name="Round Same Side Corner Rectangle 37"/>
          <p:cNvSpPr/>
          <p:nvPr/>
        </p:nvSpPr>
        <p:spPr>
          <a:xfrm>
            <a:off x="4663439" y="1385699"/>
            <a:ext cx="1892808" cy="640080"/>
          </a:xfrm>
          <a:prstGeom prst="round2Same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</a:rPr>
              <a:t>Travel</a:t>
            </a:r>
            <a:br>
              <a:rPr lang="en-US" sz="1600" b="1" dirty="0">
                <a:solidFill>
                  <a:srgbClr val="FFFFFF"/>
                </a:solidFill>
              </a:rPr>
            </a:br>
            <a:r>
              <a:rPr lang="en-US" sz="1600" b="1" dirty="0">
                <a:solidFill>
                  <a:srgbClr val="FFFFFF"/>
                </a:solidFill>
              </a:rPr>
              <a:t>Managers</a:t>
            </a:r>
          </a:p>
        </p:txBody>
      </p:sp>
      <p:sp>
        <p:nvSpPr>
          <p:cNvPr id="39" name="Round Same Side Corner Rectangle 38"/>
          <p:cNvSpPr/>
          <p:nvPr/>
        </p:nvSpPr>
        <p:spPr>
          <a:xfrm>
            <a:off x="6797532" y="1385699"/>
            <a:ext cx="1892808" cy="640080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</a:rPr>
              <a:t>Finance</a:t>
            </a:r>
            <a:r>
              <a:rPr lang="en-US" sz="1600" dirty="0">
                <a:solidFill>
                  <a:srgbClr val="FFFFFF"/>
                </a:solidFill>
              </a:rPr>
              <a:t> and </a:t>
            </a:r>
            <a:r>
              <a:rPr lang="en-US" sz="1600" b="1" dirty="0">
                <a:solidFill>
                  <a:srgbClr val="FFFFFF"/>
                </a:solidFill>
              </a:rPr>
              <a:t>Procurement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57200" y="469910"/>
            <a:ext cx="8229600" cy="52322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Glypha" panose="02000603000000000000" pitchFamily="2" charset="0"/>
              </a:rPr>
              <a:t>Delivering </a:t>
            </a:r>
            <a:r>
              <a:rPr lang="en-GB" dirty="0" smtClean="0">
                <a:latin typeface="Glypha" panose="02000603000000000000" pitchFamily="2" charset="0"/>
              </a:rPr>
              <a:t>value </a:t>
            </a:r>
            <a:r>
              <a:rPr lang="en-GB" dirty="0" smtClean="0">
                <a:latin typeface="Glypha" panose="02000603000000000000" pitchFamily="2" charset="0"/>
              </a:rPr>
              <a:t>to </a:t>
            </a:r>
            <a:r>
              <a:rPr lang="en-GB" dirty="0" smtClean="0">
                <a:latin typeface="Glypha" panose="02000603000000000000" pitchFamily="2" charset="0"/>
              </a:rPr>
              <a:t>all your company’s stakeholders</a:t>
            </a:r>
            <a:endParaRPr lang="en-US" dirty="0">
              <a:latin typeface="Glypha" panose="02000603000000000000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57245" y="5488701"/>
            <a:ext cx="8229510" cy="640073"/>
          </a:xfrm>
          <a:prstGeom prst="roundRect">
            <a:avLst>
              <a:gd name="adj" fmla="val 11824"/>
            </a:avLst>
          </a:prstGeom>
          <a:solidFill>
            <a:schemeClr val="bg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2000" b="1" dirty="0">
                <a:solidFill>
                  <a:srgbClr val="6A737B"/>
                </a:solidFill>
              </a:rPr>
              <a:t>Technology </a:t>
            </a:r>
            <a:r>
              <a:rPr lang="en-US" sz="2000" dirty="0">
                <a:solidFill>
                  <a:srgbClr val="6A737B"/>
                </a:solidFill>
              </a:rPr>
              <a:t>|</a:t>
            </a:r>
            <a:r>
              <a:rPr lang="en-US" sz="2000" b="1" dirty="0">
                <a:solidFill>
                  <a:srgbClr val="6A737B"/>
                </a:solidFill>
              </a:rPr>
              <a:t> Customer Service </a:t>
            </a:r>
            <a:r>
              <a:rPr lang="en-US" sz="2000" dirty="0">
                <a:solidFill>
                  <a:srgbClr val="6A737B"/>
                </a:solidFill>
              </a:rPr>
              <a:t>|</a:t>
            </a:r>
            <a:r>
              <a:rPr lang="en-US" sz="2000" b="1" dirty="0">
                <a:solidFill>
                  <a:srgbClr val="6A737B"/>
                </a:solidFill>
              </a:rPr>
              <a:t> Account Management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57245" y="1377950"/>
            <a:ext cx="1892787" cy="3971269"/>
          </a:xfrm>
          <a:prstGeom prst="roundRect">
            <a:avLst>
              <a:gd name="adj" fmla="val 4508"/>
            </a:avLst>
          </a:prstGeom>
          <a:noFill/>
          <a:ln w="38100">
            <a:solidFill>
              <a:srgbClr val="BB2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t"/>
          <a:lstStyle/>
          <a:p>
            <a:pPr algn="ctr"/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556467" y="1377950"/>
            <a:ext cx="1892787" cy="3971269"/>
          </a:xfrm>
          <a:prstGeom prst="roundRect">
            <a:avLst>
              <a:gd name="adj" fmla="val 4508"/>
            </a:avLst>
          </a:prstGeom>
          <a:noFill/>
          <a:ln w="38100">
            <a:solidFill>
              <a:srgbClr val="668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t"/>
          <a:lstStyle/>
          <a:p>
            <a:pPr algn="ctr"/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654295" y="1377950"/>
            <a:ext cx="1892787" cy="3971269"/>
          </a:xfrm>
          <a:prstGeom prst="roundRect">
            <a:avLst>
              <a:gd name="adj" fmla="val 4508"/>
            </a:avLst>
          </a:prstGeom>
          <a:noFill/>
          <a:ln w="38100">
            <a:solidFill>
              <a:srgbClr val="0075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t"/>
          <a:lstStyle/>
          <a:p>
            <a:pPr algn="ctr"/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793968" y="1377950"/>
            <a:ext cx="1892787" cy="3971269"/>
          </a:xfrm>
          <a:prstGeom prst="roundRect">
            <a:avLst>
              <a:gd name="adj" fmla="val 4508"/>
            </a:avLst>
          </a:prstGeom>
          <a:noFill/>
          <a:ln w="38100">
            <a:solidFill>
              <a:srgbClr val="BB2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t"/>
          <a:lstStyle/>
          <a:p>
            <a:pPr algn="ctr"/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0123" y="2203097"/>
            <a:ext cx="155446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spcBef>
                <a:spcPct val="15000"/>
              </a:spcBef>
              <a:spcAft>
                <a:spcPct val="10000"/>
              </a:spcAft>
              <a:buClr>
                <a:srgbClr val="F24522"/>
              </a:buClr>
              <a:buSzPct val="85000"/>
              <a:buFont typeface="Wingdings" pitchFamily="2" charset="2"/>
              <a:buChar char="§"/>
            </a:pPr>
            <a:r>
              <a:rPr lang="en-US" sz="1600" dirty="0">
                <a:solidFill>
                  <a:srgbClr val="36424A"/>
                </a:solidFill>
              </a:rPr>
              <a:t>24x7x365 Service and Emergency Support</a:t>
            </a:r>
          </a:p>
          <a:p>
            <a:pPr marL="169863" indent="-169863">
              <a:spcBef>
                <a:spcPct val="15000"/>
              </a:spcBef>
              <a:spcAft>
                <a:spcPct val="10000"/>
              </a:spcAft>
              <a:buClr>
                <a:srgbClr val="F24522"/>
              </a:buClr>
              <a:buSzPct val="85000"/>
              <a:buFont typeface="Wingdings" pitchFamily="2" charset="2"/>
              <a:buChar char="§"/>
            </a:pPr>
            <a:r>
              <a:rPr lang="en-US" sz="1600" dirty="0">
                <a:solidFill>
                  <a:srgbClr val="36424A"/>
                </a:solidFill>
              </a:rPr>
              <a:t>Mobile ‘On the Go’ Services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729271" y="2203097"/>
            <a:ext cx="1554463" cy="302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spcBef>
                <a:spcPct val="15000"/>
              </a:spcBef>
              <a:spcAft>
                <a:spcPct val="10000"/>
              </a:spcAft>
              <a:buClr>
                <a:srgbClr val="F24522"/>
              </a:buClr>
              <a:buSzPct val="85000"/>
              <a:buFont typeface="Wingdings" pitchFamily="2" charset="2"/>
              <a:buChar char="§"/>
            </a:pPr>
            <a:r>
              <a:rPr lang="en-US" sz="1600" dirty="0">
                <a:solidFill>
                  <a:srgbClr val="36424A"/>
                </a:solidFill>
              </a:rPr>
              <a:t>Experienced Travel Consultant Support Team</a:t>
            </a:r>
          </a:p>
          <a:p>
            <a:pPr marL="169863" indent="-169863">
              <a:spcBef>
                <a:spcPct val="15000"/>
              </a:spcBef>
              <a:spcAft>
                <a:spcPct val="10000"/>
              </a:spcAft>
              <a:buClr>
                <a:srgbClr val="F24522"/>
              </a:buClr>
              <a:buSzPct val="85000"/>
              <a:buFont typeface="Wingdings" pitchFamily="2" charset="2"/>
              <a:buChar char="§"/>
            </a:pPr>
            <a:r>
              <a:rPr lang="en-US" sz="1600" dirty="0" err="1">
                <a:solidFill>
                  <a:srgbClr val="36424A"/>
                </a:solidFill>
              </a:rPr>
              <a:t>P</a:t>
            </a:r>
            <a:r>
              <a:rPr lang="en-US" sz="1600" dirty="0" err="1" smtClean="0">
                <a:solidFill>
                  <a:srgbClr val="36424A"/>
                </a:solidFill>
              </a:rPr>
              <a:t>ersonalised</a:t>
            </a:r>
            <a:r>
              <a:rPr lang="en-US" sz="1600" dirty="0">
                <a:solidFill>
                  <a:srgbClr val="36424A"/>
                </a:solidFill>
              </a:rPr>
              <a:t>, Easy to use Online Booking Tool</a:t>
            </a:r>
          </a:p>
          <a:p>
            <a:pPr marL="169863" indent="-169863">
              <a:spcBef>
                <a:spcPct val="15000"/>
              </a:spcBef>
              <a:spcAft>
                <a:spcPct val="10000"/>
              </a:spcAft>
              <a:buClr>
                <a:srgbClr val="F24522"/>
              </a:buClr>
              <a:buSzPct val="85000"/>
              <a:buFont typeface="Wingdings" pitchFamily="2" charset="2"/>
              <a:buChar char="§"/>
            </a:pPr>
            <a:r>
              <a:rPr lang="en-US" sz="1600" dirty="0">
                <a:solidFill>
                  <a:srgbClr val="36424A"/>
                </a:solidFill>
              </a:rPr>
              <a:t>Choice with Access to Full Content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38568" y="2203097"/>
            <a:ext cx="15544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spcBef>
                <a:spcPct val="15000"/>
              </a:spcBef>
              <a:spcAft>
                <a:spcPct val="10000"/>
              </a:spcAft>
              <a:buClr>
                <a:srgbClr val="F24522"/>
              </a:buClr>
              <a:buSzPct val="85000"/>
              <a:buFont typeface="Wingdings" pitchFamily="2" charset="2"/>
              <a:buChar char="§"/>
            </a:pPr>
            <a:r>
              <a:rPr lang="en-US" sz="1600" dirty="0">
                <a:solidFill>
                  <a:srgbClr val="36424A"/>
                </a:solidFill>
              </a:rPr>
              <a:t>Strategy and Relationship Management</a:t>
            </a:r>
          </a:p>
          <a:p>
            <a:pPr marL="169863" indent="-169863">
              <a:spcBef>
                <a:spcPct val="15000"/>
              </a:spcBef>
              <a:spcAft>
                <a:spcPct val="10000"/>
              </a:spcAft>
              <a:buClr>
                <a:srgbClr val="F24522"/>
              </a:buClr>
              <a:buSzPct val="85000"/>
              <a:buFont typeface="Wingdings" pitchFamily="2" charset="2"/>
              <a:buChar char="§"/>
            </a:pPr>
            <a:r>
              <a:rPr lang="en-US" sz="1600" dirty="0">
                <a:solidFill>
                  <a:srgbClr val="36424A"/>
                </a:solidFill>
              </a:rPr>
              <a:t>Consolidated Reporting</a:t>
            </a:r>
          </a:p>
          <a:p>
            <a:pPr marL="169863" indent="-169863">
              <a:spcBef>
                <a:spcPct val="15000"/>
              </a:spcBef>
              <a:spcAft>
                <a:spcPct val="10000"/>
              </a:spcAft>
              <a:buClr>
                <a:srgbClr val="F24522"/>
              </a:buClr>
              <a:buSzPct val="85000"/>
              <a:buFont typeface="Wingdings" pitchFamily="2" charset="2"/>
              <a:buChar char="§"/>
            </a:pPr>
            <a:r>
              <a:rPr lang="en-US" sz="1600" dirty="0" err="1">
                <a:solidFill>
                  <a:srgbClr val="36424A"/>
                </a:solidFill>
              </a:rPr>
              <a:t>T</a:t>
            </a:r>
            <a:r>
              <a:rPr lang="en-US" sz="1600" dirty="0" err="1" smtClean="0">
                <a:solidFill>
                  <a:srgbClr val="36424A"/>
                </a:solidFill>
              </a:rPr>
              <a:t>raveller</a:t>
            </a:r>
            <a:r>
              <a:rPr lang="en-US" sz="1600" dirty="0" smtClean="0">
                <a:solidFill>
                  <a:srgbClr val="36424A"/>
                </a:solidFill>
              </a:rPr>
              <a:t> </a:t>
            </a:r>
            <a:r>
              <a:rPr lang="en-US" sz="1600" dirty="0">
                <a:solidFill>
                  <a:srgbClr val="36424A"/>
                </a:solidFill>
              </a:rPr>
              <a:t>Tracking and Security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966461" y="2203097"/>
            <a:ext cx="155446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spcBef>
                <a:spcPct val="15000"/>
              </a:spcBef>
              <a:spcAft>
                <a:spcPct val="10000"/>
              </a:spcAft>
              <a:buClr>
                <a:srgbClr val="F24522"/>
              </a:buClr>
              <a:buSzPct val="85000"/>
              <a:buFont typeface="Wingdings" pitchFamily="2" charset="2"/>
              <a:buChar char="§"/>
            </a:pPr>
            <a:r>
              <a:rPr lang="en-US" sz="1600" dirty="0">
                <a:solidFill>
                  <a:srgbClr val="36424A"/>
                </a:solidFill>
              </a:rPr>
              <a:t>Lower agency  transaction fees</a:t>
            </a:r>
          </a:p>
          <a:p>
            <a:pPr marL="169863" indent="-169863">
              <a:spcBef>
                <a:spcPct val="15000"/>
              </a:spcBef>
              <a:spcAft>
                <a:spcPct val="10000"/>
              </a:spcAft>
              <a:buClr>
                <a:srgbClr val="F24522"/>
              </a:buClr>
              <a:buSzPct val="85000"/>
              <a:buFont typeface="Wingdings" pitchFamily="2" charset="2"/>
              <a:buChar char="§"/>
            </a:pPr>
            <a:r>
              <a:rPr lang="en-US" sz="1600" dirty="0">
                <a:solidFill>
                  <a:srgbClr val="36424A"/>
                </a:solidFill>
              </a:rPr>
              <a:t>Deliver Cost Savings on Travel</a:t>
            </a:r>
          </a:p>
          <a:p>
            <a:pPr marL="169863" indent="-169863">
              <a:spcBef>
                <a:spcPct val="15000"/>
              </a:spcBef>
              <a:spcAft>
                <a:spcPct val="10000"/>
              </a:spcAft>
              <a:buClr>
                <a:srgbClr val="F24522"/>
              </a:buClr>
              <a:buSzPct val="85000"/>
              <a:buFont typeface="Wingdings" pitchFamily="2" charset="2"/>
              <a:buChar char="§"/>
            </a:pPr>
            <a:r>
              <a:rPr lang="en-US" sz="1600" dirty="0">
                <a:solidFill>
                  <a:srgbClr val="36424A"/>
                </a:solidFill>
              </a:rPr>
              <a:t>Automated Processes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086" y="5880878"/>
            <a:ext cx="14287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439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881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>
                <a:latin typeface="Glypha" panose="02000603000000000000" pitchFamily="2" charset="0"/>
              </a:rPr>
              <a:t>Getting the Buyer’s Guide</a:t>
            </a:r>
            <a:endParaRPr lang="en-GB" sz="3600" dirty="0">
              <a:latin typeface="Glypha" panose="02000603000000000000" pitchFamily="2" charset="0"/>
            </a:endParaRPr>
          </a:p>
        </p:txBody>
      </p:sp>
      <p:pic>
        <p:nvPicPr>
          <p:cNvPr id="5" name="Picture 4" descr="wheretobu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864" y="1258992"/>
            <a:ext cx="6182910" cy="44208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504" y="5880878"/>
            <a:ext cx="14287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5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915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GB" sz="3200" dirty="0" smtClean="0">
                <a:latin typeface="Glypha" panose="02000603000000000000" pitchFamily="2" charset="0"/>
              </a:rPr>
              <a:t>Why implement an online booking tool?</a:t>
            </a:r>
            <a:endParaRPr lang="en-GB" sz="3200" dirty="0">
              <a:latin typeface="Glypha" panose="02000603000000000000" pitchFamily="2" charset="0"/>
            </a:endParaRPr>
          </a:p>
        </p:txBody>
      </p:sp>
      <p:pic>
        <p:nvPicPr>
          <p:cNvPr id="6" name="Picture 5" descr="factorsi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76" y="1354629"/>
            <a:ext cx="8352692" cy="4140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504" y="5880878"/>
            <a:ext cx="14287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5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71207"/>
            <a:ext cx="2989385" cy="2146231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>
                <a:latin typeface="Glypha" panose="02000603000000000000" pitchFamily="2" charset="0"/>
              </a:rPr>
              <a:t>Time to implement</a:t>
            </a:r>
            <a:endParaRPr lang="en-GB" sz="3600" dirty="0">
              <a:latin typeface="Glypha" panose="02000603000000000000" pitchFamily="2" charset="0"/>
            </a:endParaRPr>
          </a:p>
        </p:txBody>
      </p:sp>
      <p:pic>
        <p:nvPicPr>
          <p:cNvPr id="5" name="Picture 4" descr="impti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577" y="498962"/>
            <a:ext cx="4203166" cy="48907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504" y="5880878"/>
            <a:ext cx="14287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5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85" y="1335689"/>
            <a:ext cx="3068515" cy="2981500"/>
          </a:xfrm>
        </p:spPr>
        <p:txBody>
          <a:bodyPr>
            <a:noAutofit/>
          </a:bodyPr>
          <a:lstStyle/>
          <a:p>
            <a:pPr algn="ctr"/>
            <a:r>
              <a:rPr lang="en-GB" dirty="0" smtClean="0">
                <a:latin typeface="Glypha" panose="02000603000000000000" pitchFamily="2" charset="0"/>
              </a:rPr>
              <a:t>Did implementation meet requirements?</a:t>
            </a:r>
            <a:endParaRPr lang="en-GB" dirty="0">
              <a:latin typeface="Glypha" panose="02000603000000000000" pitchFamily="2" charset="0"/>
            </a:endParaRPr>
          </a:p>
        </p:txBody>
      </p:sp>
      <p:pic>
        <p:nvPicPr>
          <p:cNvPr id="5" name="Picture 4" descr="meetreq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878" y="378103"/>
            <a:ext cx="4439443" cy="52753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504" y="5880878"/>
            <a:ext cx="14287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5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TiQ Template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81622"/>
      </a:accent1>
      <a:accent2>
        <a:srgbClr val="498262"/>
      </a:accent2>
      <a:accent3>
        <a:srgbClr val="4B1B14"/>
      </a:accent3>
      <a:accent4>
        <a:srgbClr val="D77620"/>
      </a:accent4>
      <a:accent5>
        <a:srgbClr val="3E4C5A"/>
      </a:accent5>
      <a:accent6>
        <a:srgbClr val="426251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</TotalTime>
  <Words>592</Words>
  <Application>Microsoft Office PowerPoint</Application>
  <PresentationFormat>On-screen Show (4:3)</PresentationFormat>
  <Paragraphs>146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Custom Design</vt:lpstr>
      <vt:lpstr>Welcome</vt:lpstr>
      <vt:lpstr>Collaborative implementation and change management</vt:lpstr>
      <vt:lpstr>Communication plan schedule</vt:lpstr>
      <vt:lpstr>Delivering savings in travel costs, plus time and fees</vt:lpstr>
      <vt:lpstr>Delivering value to all your company’s stakeholders</vt:lpstr>
      <vt:lpstr>Getting the Buyer’s Guide</vt:lpstr>
      <vt:lpstr>Why implement an online booking tool?</vt:lpstr>
      <vt:lpstr>Time to implement</vt:lpstr>
      <vt:lpstr>Did implementation meet requirements?</vt:lpstr>
      <vt:lpstr>Reducing spend</vt:lpstr>
      <vt:lpstr>Other benefits of implementation</vt:lpstr>
      <vt:lpstr>Thank you</vt:lpstr>
    </vt:vector>
  </TitlesOfParts>
  <Company>Centaur 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Newcomb</dc:creator>
  <cp:lastModifiedBy>Amanda Greenwood</cp:lastModifiedBy>
  <cp:revision>46</cp:revision>
  <dcterms:created xsi:type="dcterms:W3CDTF">2015-05-06T11:34:37Z</dcterms:created>
  <dcterms:modified xsi:type="dcterms:W3CDTF">2015-11-12T09:30:21Z</dcterms:modified>
</cp:coreProperties>
</file>