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18"/>
  </p:notesMasterIdLst>
  <p:handoutMasterIdLst>
    <p:handoutMasterId r:id="rId19"/>
  </p:handoutMasterIdLst>
  <p:sldIdLst>
    <p:sldId id="269" r:id="rId3"/>
    <p:sldId id="295" r:id="rId4"/>
    <p:sldId id="271" r:id="rId5"/>
    <p:sldId id="277" r:id="rId6"/>
    <p:sldId id="293" r:id="rId7"/>
    <p:sldId id="287" r:id="rId8"/>
    <p:sldId id="286" r:id="rId9"/>
    <p:sldId id="309" r:id="rId10"/>
    <p:sldId id="310" r:id="rId11"/>
    <p:sldId id="311" r:id="rId12"/>
    <p:sldId id="289" r:id="rId13"/>
    <p:sldId id="290" r:id="rId14"/>
    <p:sldId id="296" r:id="rId15"/>
    <p:sldId id="270" r:id="rId16"/>
    <p:sldId id="274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51622"/>
    <a:srgbClr val="D10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986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94" d="100"/>
          <a:sy n="94" d="100"/>
        </p:scale>
        <p:origin x="-3006" y="-11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189EBD6-7F83-4D07-94DD-27BE671956A8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F4E6CF0C-CD2F-4431-BB00-7798A9711EB4}">
      <dgm:prSet phldrT="[Text]"/>
      <dgm:spPr/>
      <dgm:t>
        <a:bodyPr/>
        <a:lstStyle/>
        <a:p>
          <a:r>
            <a:rPr lang="en-GB" dirty="0" smtClean="0">
              <a:latin typeface="Glypha" panose="02000603000000000000" pitchFamily="2" charset="0"/>
            </a:rPr>
            <a:t>Run</a:t>
          </a:r>
          <a:endParaRPr lang="en-GB" dirty="0">
            <a:latin typeface="Glypha" panose="02000603000000000000" pitchFamily="2" charset="0"/>
          </a:endParaRPr>
        </a:p>
      </dgm:t>
    </dgm:pt>
    <dgm:pt modelId="{0BE0E276-0D3B-453A-8BD7-C737EF2E6D48}" type="parTrans" cxnId="{4846474A-169F-499C-B48B-2657D16EA3E1}">
      <dgm:prSet/>
      <dgm:spPr/>
      <dgm:t>
        <a:bodyPr/>
        <a:lstStyle/>
        <a:p>
          <a:endParaRPr lang="en-GB"/>
        </a:p>
      </dgm:t>
    </dgm:pt>
    <dgm:pt modelId="{81894512-1D8E-4D9A-9B60-1865B96AB56C}" type="sibTrans" cxnId="{4846474A-169F-499C-B48B-2657D16EA3E1}">
      <dgm:prSet/>
      <dgm:spPr/>
      <dgm:t>
        <a:bodyPr/>
        <a:lstStyle/>
        <a:p>
          <a:endParaRPr lang="en-GB" dirty="0"/>
        </a:p>
      </dgm:t>
    </dgm:pt>
    <dgm:pt modelId="{DF991AAB-C2FB-4055-B443-A5DFE6DE89D6}">
      <dgm:prSet phldrT="[Text]"/>
      <dgm:spPr/>
      <dgm:t>
        <a:bodyPr/>
        <a:lstStyle/>
        <a:p>
          <a:r>
            <a:rPr lang="en-GB" dirty="0" smtClean="0">
              <a:latin typeface="Glypha" panose="02000603000000000000" pitchFamily="2" charset="0"/>
            </a:rPr>
            <a:t>Hide</a:t>
          </a:r>
          <a:endParaRPr lang="en-GB" dirty="0">
            <a:latin typeface="Glypha" panose="02000603000000000000" pitchFamily="2" charset="0"/>
          </a:endParaRPr>
        </a:p>
      </dgm:t>
    </dgm:pt>
    <dgm:pt modelId="{90860ADA-1985-447A-999C-B125C0C95AD9}" type="parTrans" cxnId="{09EC4A31-98D9-441C-97F1-BF2BF15F35C6}">
      <dgm:prSet/>
      <dgm:spPr/>
      <dgm:t>
        <a:bodyPr/>
        <a:lstStyle/>
        <a:p>
          <a:endParaRPr lang="en-GB"/>
        </a:p>
      </dgm:t>
    </dgm:pt>
    <dgm:pt modelId="{C84C6BBA-4A12-4CD9-BF35-0129D0F27461}" type="sibTrans" cxnId="{09EC4A31-98D9-441C-97F1-BF2BF15F35C6}">
      <dgm:prSet/>
      <dgm:spPr/>
      <dgm:t>
        <a:bodyPr/>
        <a:lstStyle/>
        <a:p>
          <a:endParaRPr lang="en-GB" dirty="0"/>
        </a:p>
      </dgm:t>
    </dgm:pt>
    <dgm:pt modelId="{F23F82D2-7233-4832-8C18-CBD2F28BA0DF}">
      <dgm:prSet phldrT="[Text]"/>
      <dgm:spPr/>
      <dgm:t>
        <a:bodyPr/>
        <a:lstStyle/>
        <a:p>
          <a:r>
            <a:rPr lang="en-GB" dirty="0" smtClean="0">
              <a:latin typeface="Glypha" panose="02000603000000000000" pitchFamily="2" charset="0"/>
            </a:rPr>
            <a:t>Tell</a:t>
          </a:r>
          <a:endParaRPr lang="en-GB" dirty="0">
            <a:latin typeface="Glypha" panose="02000603000000000000" pitchFamily="2" charset="0"/>
          </a:endParaRPr>
        </a:p>
      </dgm:t>
    </dgm:pt>
    <dgm:pt modelId="{5CCD0C28-CE54-4D26-B331-31932C3C472F}" type="parTrans" cxnId="{AC3CE1D8-5A7A-4CF1-A4A0-16ECEF184430}">
      <dgm:prSet/>
      <dgm:spPr/>
      <dgm:t>
        <a:bodyPr/>
        <a:lstStyle/>
        <a:p>
          <a:endParaRPr lang="en-GB"/>
        </a:p>
      </dgm:t>
    </dgm:pt>
    <dgm:pt modelId="{0991C957-0663-4904-B72D-21CAC6285BB4}" type="sibTrans" cxnId="{AC3CE1D8-5A7A-4CF1-A4A0-16ECEF184430}">
      <dgm:prSet/>
      <dgm:spPr/>
      <dgm:t>
        <a:bodyPr/>
        <a:lstStyle/>
        <a:p>
          <a:endParaRPr lang="en-GB"/>
        </a:p>
      </dgm:t>
    </dgm:pt>
    <dgm:pt modelId="{728AD47E-9F69-4391-9D92-FEDBD67664EB}" type="pres">
      <dgm:prSet presAssocID="{B189EBD6-7F83-4D07-94DD-27BE671956A8}" presName="Name0" presStyleCnt="0">
        <dgm:presLayoutVars>
          <dgm:dir/>
          <dgm:resizeHandles val="exact"/>
        </dgm:presLayoutVars>
      </dgm:prSet>
      <dgm:spPr/>
    </dgm:pt>
    <dgm:pt modelId="{AC7C6017-7E05-4BCE-9C08-061A6AE59C28}" type="pres">
      <dgm:prSet presAssocID="{F4E6CF0C-CD2F-4431-BB00-7798A9711EB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C84D118-2332-4365-8D71-DD2174C5CE5B}" type="pres">
      <dgm:prSet presAssocID="{81894512-1D8E-4D9A-9B60-1865B96AB56C}" presName="sibTrans" presStyleLbl="sibTrans2D1" presStyleIdx="0" presStyleCnt="2"/>
      <dgm:spPr/>
      <dgm:t>
        <a:bodyPr/>
        <a:lstStyle/>
        <a:p>
          <a:endParaRPr lang="en-GB"/>
        </a:p>
      </dgm:t>
    </dgm:pt>
    <dgm:pt modelId="{1AA67689-1ACA-4706-80C9-CCDC4DBAC268}" type="pres">
      <dgm:prSet presAssocID="{81894512-1D8E-4D9A-9B60-1865B96AB56C}" presName="connectorText" presStyleLbl="sibTrans2D1" presStyleIdx="0" presStyleCnt="2"/>
      <dgm:spPr/>
      <dgm:t>
        <a:bodyPr/>
        <a:lstStyle/>
        <a:p>
          <a:endParaRPr lang="en-GB"/>
        </a:p>
      </dgm:t>
    </dgm:pt>
    <dgm:pt modelId="{ACDD3A34-0774-49DE-A4BD-600D8B0C25F4}" type="pres">
      <dgm:prSet presAssocID="{DF991AAB-C2FB-4055-B443-A5DFE6DE89D6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4861CF7-017D-49C6-BC4C-11E3DB4E9DBA}" type="pres">
      <dgm:prSet presAssocID="{C84C6BBA-4A12-4CD9-BF35-0129D0F27461}" presName="sibTrans" presStyleLbl="sibTrans2D1" presStyleIdx="1" presStyleCnt="2"/>
      <dgm:spPr/>
      <dgm:t>
        <a:bodyPr/>
        <a:lstStyle/>
        <a:p>
          <a:endParaRPr lang="en-GB"/>
        </a:p>
      </dgm:t>
    </dgm:pt>
    <dgm:pt modelId="{4E7C423B-A522-4746-8B9F-16DB7A7FE9CE}" type="pres">
      <dgm:prSet presAssocID="{C84C6BBA-4A12-4CD9-BF35-0129D0F27461}" presName="connectorText" presStyleLbl="sibTrans2D1" presStyleIdx="1" presStyleCnt="2"/>
      <dgm:spPr/>
      <dgm:t>
        <a:bodyPr/>
        <a:lstStyle/>
        <a:p>
          <a:endParaRPr lang="en-GB"/>
        </a:p>
      </dgm:t>
    </dgm:pt>
    <dgm:pt modelId="{64BD961F-667A-4E40-BD19-39B12D90A286}" type="pres">
      <dgm:prSet presAssocID="{F23F82D2-7233-4832-8C18-CBD2F28BA0DF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7668515C-26ED-4EAA-9FEC-5F19169FE2C6}" type="presOf" srcId="{B189EBD6-7F83-4D07-94DD-27BE671956A8}" destId="{728AD47E-9F69-4391-9D92-FEDBD67664EB}" srcOrd="0" destOrd="0" presId="urn:microsoft.com/office/officeart/2005/8/layout/process1"/>
    <dgm:cxn modelId="{AC3CE1D8-5A7A-4CF1-A4A0-16ECEF184430}" srcId="{B189EBD6-7F83-4D07-94DD-27BE671956A8}" destId="{F23F82D2-7233-4832-8C18-CBD2F28BA0DF}" srcOrd="2" destOrd="0" parTransId="{5CCD0C28-CE54-4D26-B331-31932C3C472F}" sibTransId="{0991C957-0663-4904-B72D-21CAC6285BB4}"/>
    <dgm:cxn modelId="{A4CA48B8-0C70-43BF-9EB5-8E1866DF6F9E}" type="presOf" srcId="{C84C6BBA-4A12-4CD9-BF35-0129D0F27461}" destId="{B4861CF7-017D-49C6-BC4C-11E3DB4E9DBA}" srcOrd="0" destOrd="0" presId="urn:microsoft.com/office/officeart/2005/8/layout/process1"/>
    <dgm:cxn modelId="{6F7E8B45-12DC-4283-A922-D31D3A350721}" type="presOf" srcId="{DF991AAB-C2FB-4055-B443-A5DFE6DE89D6}" destId="{ACDD3A34-0774-49DE-A4BD-600D8B0C25F4}" srcOrd="0" destOrd="0" presId="urn:microsoft.com/office/officeart/2005/8/layout/process1"/>
    <dgm:cxn modelId="{47C5D808-6CE3-45F7-B803-E404FAC9CEA2}" type="presOf" srcId="{81894512-1D8E-4D9A-9B60-1865B96AB56C}" destId="{1AA67689-1ACA-4706-80C9-CCDC4DBAC268}" srcOrd="1" destOrd="0" presId="urn:microsoft.com/office/officeart/2005/8/layout/process1"/>
    <dgm:cxn modelId="{4846474A-169F-499C-B48B-2657D16EA3E1}" srcId="{B189EBD6-7F83-4D07-94DD-27BE671956A8}" destId="{F4E6CF0C-CD2F-4431-BB00-7798A9711EB4}" srcOrd="0" destOrd="0" parTransId="{0BE0E276-0D3B-453A-8BD7-C737EF2E6D48}" sibTransId="{81894512-1D8E-4D9A-9B60-1865B96AB56C}"/>
    <dgm:cxn modelId="{AD67DBC0-55BB-4F9D-A4EB-AA2134DCCEB5}" type="presOf" srcId="{81894512-1D8E-4D9A-9B60-1865B96AB56C}" destId="{5C84D118-2332-4365-8D71-DD2174C5CE5B}" srcOrd="0" destOrd="0" presId="urn:microsoft.com/office/officeart/2005/8/layout/process1"/>
    <dgm:cxn modelId="{07542D92-5B27-4AD9-95E9-C3FBBE326E0F}" type="presOf" srcId="{F4E6CF0C-CD2F-4431-BB00-7798A9711EB4}" destId="{AC7C6017-7E05-4BCE-9C08-061A6AE59C28}" srcOrd="0" destOrd="0" presId="urn:microsoft.com/office/officeart/2005/8/layout/process1"/>
    <dgm:cxn modelId="{796C53B7-B39E-4660-BE24-4EC683638F3B}" type="presOf" srcId="{F23F82D2-7233-4832-8C18-CBD2F28BA0DF}" destId="{64BD961F-667A-4E40-BD19-39B12D90A286}" srcOrd="0" destOrd="0" presId="urn:microsoft.com/office/officeart/2005/8/layout/process1"/>
    <dgm:cxn modelId="{AE2BE1FA-8CD7-484B-BF27-B8AF34D97896}" type="presOf" srcId="{C84C6BBA-4A12-4CD9-BF35-0129D0F27461}" destId="{4E7C423B-A522-4746-8B9F-16DB7A7FE9CE}" srcOrd="1" destOrd="0" presId="urn:microsoft.com/office/officeart/2005/8/layout/process1"/>
    <dgm:cxn modelId="{09EC4A31-98D9-441C-97F1-BF2BF15F35C6}" srcId="{B189EBD6-7F83-4D07-94DD-27BE671956A8}" destId="{DF991AAB-C2FB-4055-B443-A5DFE6DE89D6}" srcOrd="1" destOrd="0" parTransId="{90860ADA-1985-447A-999C-B125C0C95AD9}" sibTransId="{C84C6BBA-4A12-4CD9-BF35-0129D0F27461}"/>
    <dgm:cxn modelId="{39478EF0-78DC-423C-9ECB-9609B9DD870C}" type="presParOf" srcId="{728AD47E-9F69-4391-9D92-FEDBD67664EB}" destId="{AC7C6017-7E05-4BCE-9C08-061A6AE59C28}" srcOrd="0" destOrd="0" presId="urn:microsoft.com/office/officeart/2005/8/layout/process1"/>
    <dgm:cxn modelId="{67C0906E-FA01-4268-ADB9-601F5E1AB292}" type="presParOf" srcId="{728AD47E-9F69-4391-9D92-FEDBD67664EB}" destId="{5C84D118-2332-4365-8D71-DD2174C5CE5B}" srcOrd="1" destOrd="0" presId="urn:microsoft.com/office/officeart/2005/8/layout/process1"/>
    <dgm:cxn modelId="{1773E178-215F-4F75-BCEA-E89F6A1BC908}" type="presParOf" srcId="{5C84D118-2332-4365-8D71-DD2174C5CE5B}" destId="{1AA67689-1ACA-4706-80C9-CCDC4DBAC268}" srcOrd="0" destOrd="0" presId="urn:microsoft.com/office/officeart/2005/8/layout/process1"/>
    <dgm:cxn modelId="{E36E752F-5CF8-4B83-8D66-47BA74E4C1F0}" type="presParOf" srcId="{728AD47E-9F69-4391-9D92-FEDBD67664EB}" destId="{ACDD3A34-0774-49DE-A4BD-600D8B0C25F4}" srcOrd="2" destOrd="0" presId="urn:microsoft.com/office/officeart/2005/8/layout/process1"/>
    <dgm:cxn modelId="{4BE1CF01-D708-4EFE-8BD3-4346D54984B6}" type="presParOf" srcId="{728AD47E-9F69-4391-9D92-FEDBD67664EB}" destId="{B4861CF7-017D-49C6-BC4C-11E3DB4E9DBA}" srcOrd="3" destOrd="0" presId="urn:microsoft.com/office/officeart/2005/8/layout/process1"/>
    <dgm:cxn modelId="{2FADECB4-B6D1-4B83-A46E-4631767F4459}" type="presParOf" srcId="{B4861CF7-017D-49C6-BC4C-11E3DB4E9DBA}" destId="{4E7C423B-A522-4746-8B9F-16DB7A7FE9CE}" srcOrd="0" destOrd="0" presId="urn:microsoft.com/office/officeart/2005/8/layout/process1"/>
    <dgm:cxn modelId="{AE09656D-A739-4116-962A-D6ABAB368B85}" type="presParOf" srcId="{728AD47E-9F69-4391-9D92-FEDBD67664EB}" destId="{64BD961F-667A-4E40-BD19-39B12D90A28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C7C6017-7E05-4BCE-9C08-061A6AE59C28}">
      <dsp:nvSpPr>
        <dsp:cNvPr id="0" name=""/>
        <dsp:cNvSpPr/>
      </dsp:nvSpPr>
      <dsp:spPr>
        <a:xfrm>
          <a:off x="5357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>
              <a:latin typeface="Glypha" panose="02000603000000000000" pitchFamily="2" charset="0"/>
            </a:rPr>
            <a:t>Run</a:t>
          </a:r>
          <a:endParaRPr lang="en-GB" sz="4100" kern="1200" dirty="0">
            <a:latin typeface="Glypha" panose="02000603000000000000" pitchFamily="2" charset="0"/>
          </a:endParaRPr>
        </a:p>
      </dsp:txBody>
      <dsp:txXfrm>
        <a:off x="33499" y="1579724"/>
        <a:ext cx="1545106" cy="904550"/>
      </dsp:txXfrm>
    </dsp:sp>
    <dsp:sp modelId="{5C84D118-2332-4365-8D71-DD2174C5CE5B}">
      <dsp:nvSpPr>
        <dsp:cNvPr id="0" name=""/>
        <dsp:cNvSpPr/>
      </dsp:nvSpPr>
      <dsp:spPr>
        <a:xfrm>
          <a:off x="1766887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>
        <a:off x="1766887" y="1912856"/>
        <a:ext cx="237646" cy="238286"/>
      </dsp:txXfrm>
    </dsp:sp>
    <dsp:sp modelId="{ACDD3A34-0774-49DE-A4BD-600D8B0C25F4}">
      <dsp:nvSpPr>
        <dsp:cNvPr id="0" name=""/>
        <dsp:cNvSpPr/>
      </dsp:nvSpPr>
      <dsp:spPr>
        <a:xfrm>
          <a:off x="2247304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>
              <a:latin typeface="Glypha" panose="02000603000000000000" pitchFamily="2" charset="0"/>
            </a:rPr>
            <a:t>Hide</a:t>
          </a:r>
          <a:endParaRPr lang="en-GB" sz="4100" kern="1200" dirty="0">
            <a:latin typeface="Glypha" panose="02000603000000000000" pitchFamily="2" charset="0"/>
          </a:endParaRPr>
        </a:p>
      </dsp:txBody>
      <dsp:txXfrm>
        <a:off x="2275446" y="1579724"/>
        <a:ext cx="1545106" cy="904550"/>
      </dsp:txXfrm>
    </dsp:sp>
    <dsp:sp modelId="{B4861CF7-017D-49C6-BC4C-11E3DB4E9DBA}">
      <dsp:nvSpPr>
        <dsp:cNvPr id="0" name=""/>
        <dsp:cNvSpPr/>
      </dsp:nvSpPr>
      <dsp:spPr>
        <a:xfrm>
          <a:off x="4008834" y="1833427"/>
          <a:ext cx="339494" cy="397144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1700" kern="1200" dirty="0"/>
        </a:p>
      </dsp:txBody>
      <dsp:txXfrm>
        <a:off x="4008834" y="1912856"/>
        <a:ext cx="237646" cy="238286"/>
      </dsp:txXfrm>
    </dsp:sp>
    <dsp:sp modelId="{64BD961F-667A-4E40-BD19-39B12D90A286}">
      <dsp:nvSpPr>
        <dsp:cNvPr id="0" name=""/>
        <dsp:cNvSpPr/>
      </dsp:nvSpPr>
      <dsp:spPr>
        <a:xfrm>
          <a:off x="4489251" y="1551582"/>
          <a:ext cx="1601390" cy="96083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4100" kern="1200" dirty="0" smtClean="0">
              <a:latin typeface="Glypha" panose="02000603000000000000" pitchFamily="2" charset="0"/>
            </a:rPr>
            <a:t>Tell</a:t>
          </a:r>
          <a:endParaRPr lang="en-GB" sz="4100" kern="1200" dirty="0">
            <a:latin typeface="Glypha" panose="02000603000000000000" pitchFamily="2" charset="0"/>
          </a:endParaRPr>
        </a:p>
      </dsp:txBody>
      <dsp:txXfrm>
        <a:off x="4517393" y="1579724"/>
        <a:ext cx="1545106" cy="904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D4BB5-5B73-42CD-8431-DAD45FA7F0FF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B1FC6-2957-4C0E-A352-992A5757888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016964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2D30D9-BCD9-4D25-8AEE-857160BDB72C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2D73E8-D599-4E88-8ECB-B27F5D3AD59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44899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 descr="BTiQ021 POWERPOINT TEMPLATE-TITLE PAGE 2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80000" cy="688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27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7684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00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1485"/>
            <a:ext cx="7772400" cy="14689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11252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9562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185"/>
            <a:ext cx="7772400" cy="150071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577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8686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622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3942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8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2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60147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2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>
              <a:defRPr sz="20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>
              <a:defRPr sz="18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>
              <a:defRPr sz="16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>
              <a:defRPr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954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867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1333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880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5167"/>
            <a:ext cx="2057400" cy="585046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5167"/>
            <a:ext cx="6019800" cy="58504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73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828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05049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3902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79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8132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2409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989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BTiQ021 PP CONTENT-PAGE.pdf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370" y="0"/>
            <a:ext cx="9264137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E07ED1-E8DE-4F4C-9E56-1CE9ECD5DAC8}" type="datetimeFigureOut">
              <a:rPr lang="en-US" smtClean="0"/>
              <a:pPr/>
              <a:t>5/6/2016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89CD8-3023-754F-9DF5-B495FC6B724B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816734" y="6356351"/>
            <a:ext cx="189806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200" b="1" dirty="0" smtClean="0">
                <a:solidFill>
                  <a:srgbClr val="C00000"/>
                </a:solidFill>
              </a:rPr>
              <a:t>@BizTraveliQ      #btiqlive</a:t>
            </a:r>
            <a:endParaRPr lang="en-GB" sz="1200" b="1" dirty="0">
              <a:solidFill>
                <a:srgbClr val="C00000"/>
              </a:solidFill>
            </a:endParaRPr>
          </a:p>
        </p:txBody>
      </p:sp>
      <p:pic>
        <p:nvPicPr>
          <p:cNvPr id="10" name="Picture 9" descr="Drum Cussac Regular CMYK Logo 2015"/>
          <p:cNvPicPr/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580" y="6168602"/>
            <a:ext cx="2247900" cy="4762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68109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accent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516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43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9F9C0C-5C2D-476A-A34D-E5155CE81DD5}" type="datetimeFigureOut">
              <a:rPr lang="en-GB" smtClean="0"/>
              <a:pPr/>
              <a:t>06/05/2016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4C6E47-27F4-4F34-AE35-82BBA1E46CC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0751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ounded Rectangle 5"/>
          <p:cNvSpPr/>
          <p:nvPr/>
        </p:nvSpPr>
        <p:spPr>
          <a:xfrm>
            <a:off x="457199" y="2001328"/>
            <a:ext cx="8289985" cy="22994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Glypha" panose="02000603000000000000" pitchFamily="2" charset="0"/>
              </a:rPr>
              <a:t>Welcome</a:t>
            </a:r>
            <a:endParaRPr lang="en-GB" sz="44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300633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Managing the next Brussels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Glypha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10022"/>
            <a:ext cx="808722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lypha" panose="02000603000000000000" pitchFamily="2" charset="0"/>
              </a:rPr>
              <a:t>If you have a question for our panel…</a:t>
            </a:r>
          </a:p>
          <a:p>
            <a:r>
              <a:rPr lang="en-GB" sz="2000" b="1" dirty="0" smtClean="0">
                <a:latin typeface="Glypha" panose="02000603000000000000" pitchFamily="2" charset="0"/>
              </a:rPr>
              <a:t>Tweet</a:t>
            </a:r>
            <a:r>
              <a:rPr lang="en-GB" sz="2000" dirty="0" smtClean="0">
                <a:latin typeface="Glypha" panose="02000603000000000000" pitchFamily="2" charset="0"/>
              </a:rPr>
              <a:t>: @BizTraveliQ #btiqlive</a:t>
            </a:r>
          </a:p>
          <a:p>
            <a:r>
              <a:rPr lang="en-GB" sz="2000" dirty="0" smtClean="0">
                <a:latin typeface="Glypha" panose="02000603000000000000" pitchFamily="2" charset="0"/>
              </a:rPr>
              <a:t>Or ensure this symbol is blue       and fill the box to the right of your screen</a:t>
            </a:r>
            <a:endParaRPr lang="en-GB" sz="2000" dirty="0">
              <a:latin typeface="Glypha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36894" y="2000236"/>
            <a:ext cx="125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30385" y="3800936"/>
            <a:ext cx="14830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Matthew Harding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Drum Cussac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62500" y="3800935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Calum McDougall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Reed &amp; Mackay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18525" y="3830206"/>
            <a:ext cx="121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Bob Thompson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Drum Cussac</a:t>
            </a:r>
          </a:p>
          <a:p>
            <a:pPr algn="ctr"/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0766" y="5396421"/>
            <a:ext cx="462147" cy="405392"/>
          </a:xfrm>
          <a:prstGeom prst="rect">
            <a:avLst/>
          </a:prstGeom>
        </p:spPr>
      </p:pic>
      <p:pic>
        <p:nvPicPr>
          <p:cNvPr id="19" name="Picture 18" descr="Matthew Harding_Drum Cuss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911" y="2293723"/>
            <a:ext cx="1444813" cy="1546762"/>
          </a:xfrm>
          <a:prstGeom prst="rect">
            <a:avLst/>
          </a:prstGeom>
        </p:spPr>
      </p:pic>
      <p:pic>
        <p:nvPicPr>
          <p:cNvPr id="22" name="Picture 21" descr="Bob Thompson_Drum Cussac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773" y="2282071"/>
            <a:ext cx="1579811" cy="1548135"/>
          </a:xfrm>
          <a:prstGeom prst="rect">
            <a:avLst/>
          </a:prstGeom>
        </p:spPr>
      </p:pic>
      <p:pic>
        <p:nvPicPr>
          <p:cNvPr id="23" name="Picture 22" descr="calum mcdougall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47016" y="2333273"/>
            <a:ext cx="1507212" cy="15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Pre-travel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308" y="1340771"/>
            <a:ext cx="7754129" cy="782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914400" fontAlgn="base">
              <a:lnSpc>
                <a:spcPct val="150000"/>
              </a:lnSpc>
            </a:pPr>
            <a:r>
              <a:rPr lang="en-GB" sz="1600" spc="3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Key consideration</a:t>
            </a:r>
            <a:r>
              <a:rPr lang="en-GB" sz="1600" b="1" spc="3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: </a:t>
            </a:r>
            <a:r>
              <a:rPr lang="en-GB" sz="1600" b="1" spc="300" dirty="0">
                <a:solidFill>
                  <a:srgbClr val="B51622"/>
                </a:solidFill>
                <a:latin typeface="Glypha" panose="02000603000000000000" pitchFamily="2" charset="0"/>
                <a:ea typeface="Calibri"/>
                <a:cs typeface="Arial" charset="0"/>
              </a:rPr>
              <a:t>‘</a:t>
            </a:r>
            <a:r>
              <a:rPr lang="en-GB" sz="1600" b="1" spc="3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Quality over quantity is key for travel and destination intelligence</a:t>
            </a:r>
            <a:r>
              <a:rPr lang="en-GB" sz="1600" b="1" spc="300" dirty="0">
                <a:solidFill>
                  <a:srgbClr val="B51622"/>
                </a:solidFill>
                <a:latin typeface="Glypha" panose="02000603000000000000" pitchFamily="2" charset="0"/>
                <a:ea typeface="Calibri"/>
                <a:cs typeface="Arial" charset="0"/>
              </a:rPr>
              <a:t>’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74217" y="2352183"/>
            <a:ext cx="778231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Glypha" panose="02000603000000000000" pitchFamily="2" charset="0"/>
              <a:cs typeface="Arial" charset="0"/>
            </a:endParaRP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lypha" panose="02000603000000000000" pitchFamily="2" charset="0"/>
                <a:cs typeface="Arial" charset="0"/>
              </a:rPr>
              <a:t>Are you providing the traveller with information </a:t>
            </a:r>
            <a:r>
              <a:rPr lang="en-US" sz="2000" dirty="0" smtClean="0">
                <a:solidFill>
                  <a:srgbClr val="000000"/>
                </a:solidFill>
                <a:latin typeface="Glypha" panose="02000603000000000000" pitchFamily="2" charset="0"/>
                <a:cs typeface="Arial" charset="0"/>
              </a:rPr>
              <a:t>pre-travel</a:t>
            </a:r>
            <a:r>
              <a:rPr lang="en-US" sz="2000" dirty="0">
                <a:solidFill>
                  <a:srgbClr val="000000"/>
                </a:solidFill>
                <a:latin typeface="Glypha" panose="02000603000000000000" pitchFamily="2" charset="0"/>
                <a:cs typeface="Arial" charset="0"/>
              </a:rPr>
              <a:t>?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Glypha" panose="02000603000000000000" pitchFamily="2" charset="0"/>
              <a:cs typeface="Arial" charset="0"/>
            </a:endParaRP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lypha" panose="02000603000000000000" pitchFamily="2" charset="0"/>
                <a:cs typeface="Arial" charset="0"/>
              </a:rPr>
              <a:t>Are you making travellers aware of changes to risks?</a:t>
            </a: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2000" dirty="0">
              <a:solidFill>
                <a:srgbClr val="000000"/>
              </a:solidFill>
              <a:latin typeface="Glypha" panose="02000603000000000000" pitchFamily="2" charset="0"/>
              <a:cs typeface="Arial" charset="0"/>
            </a:endParaRPr>
          </a:p>
          <a:p>
            <a:pPr marL="285750" indent="-285750" defTabSz="9144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latin typeface="Glypha" panose="02000603000000000000" pitchFamily="2" charset="0"/>
                <a:cs typeface="Arial" charset="0"/>
              </a:rPr>
              <a:t>Are you keeping an audit trail of communication?</a:t>
            </a:r>
          </a:p>
        </p:txBody>
      </p:sp>
    </p:spTree>
    <p:extLst>
      <p:ext uri="{BB962C8B-B14F-4D97-AF65-F5344CB8AC3E}">
        <p14:creationId xmlns:p14="http://schemas.microsoft.com/office/powerpoint/2010/main" val="2988783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The </a:t>
            </a:r>
            <a:r>
              <a:rPr lang="en-GB" sz="3600" dirty="0" smtClean="0">
                <a:latin typeface="Glypha" panose="02000603000000000000" pitchFamily="2" charset="0"/>
              </a:rPr>
              <a:t>corporate view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27165"/>
            <a:ext cx="8229600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Glypha" panose="02000603000000000000" pitchFamily="2" charset="0"/>
              </a:rPr>
              <a:t>Appropriate </a:t>
            </a:r>
            <a:r>
              <a:rPr lang="en-GB" dirty="0" smtClean="0">
                <a:solidFill>
                  <a:schemeClr val="accent1"/>
                </a:solidFill>
                <a:latin typeface="Glypha" panose="02000603000000000000" pitchFamily="2" charset="0"/>
              </a:rPr>
              <a:t>duty </a:t>
            </a:r>
            <a:r>
              <a:rPr lang="en-GB" dirty="0">
                <a:solidFill>
                  <a:schemeClr val="accent1"/>
                </a:solidFill>
                <a:latin typeface="Glypha" panose="02000603000000000000" pitchFamily="2" charset="0"/>
              </a:rPr>
              <a:t>of </a:t>
            </a:r>
            <a:r>
              <a:rPr lang="en-GB" dirty="0">
                <a:solidFill>
                  <a:schemeClr val="accent1"/>
                </a:solidFill>
                <a:latin typeface="Glypha" panose="02000603000000000000" pitchFamily="2" charset="0"/>
              </a:rPr>
              <a:t>c</a:t>
            </a:r>
            <a:r>
              <a:rPr lang="en-GB" dirty="0" smtClean="0">
                <a:solidFill>
                  <a:schemeClr val="accent1"/>
                </a:solidFill>
                <a:latin typeface="Glypha" panose="02000603000000000000" pitchFamily="2" charset="0"/>
              </a:rPr>
              <a:t>are</a:t>
            </a:r>
            <a:endParaRPr lang="en-GB" dirty="0">
              <a:solidFill>
                <a:schemeClr val="accent1"/>
              </a:solidFill>
              <a:latin typeface="Glypha" panose="02000603000000000000" pitchFamily="2" charset="0"/>
            </a:endParaRPr>
          </a:p>
          <a:p>
            <a:r>
              <a:rPr lang="en-GB" dirty="0">
                <a:latin typeface="Glypha" panose="02000603000000000000" pitchFamily="2" charset="0"/>
              </a:rPr>
              <a:t>Safety and wellbeing of people</a:t>
            </a:r>
          </a:p>
          <a:p>
            <a:r>
              <a:rPr lang="en-GB" dirty="0">
                <a:latin typeface="Glypha" panose="02000603000000000000" pitchFamily="2" charset="0"/>
              </a:rPr>
              <a:t>Mitigation of consequential risk/impact</a:t>
            </a:r>
          </a:p>
          <a:p>
            <a:r>
              <a:rPr lang="en-GB" dirty="0">
                <a:latin typeface="Glypha" panose="02000603000000000000" pitchFamily="2" charset="0"/>
              </a:rPr>
              <a:t>Business continuity in a crisis</a:t>
            </a:r>
          </a:p>
          <a:p>
            <a:endParaRPr lang="en-GB" sz="2800" dirty="0">
              <a:latin typeface="Glypha" panose="02000603000000000000" pitchFamily="2" charset="0"/>
            </a:endParaRPr>
          </a:p>
          <a:p>
            <a:pPr marL="0" indent="0">
              <a:buNone/>
            </a:pPr>
            <a:r>
              <a:rPr lang="en-GB" dirty="0">
                <a:solidFill>
                  <a:schemeClr val="accent1"/>
                </a:solidFill>
                <a:latin typeface="Glypha" panose="02000603000000000000" pitchFamily="2" charset="0"/>
              </a:rPr>
              <a:t>Business </a:t>
            </a:r>
            <a:r>
              <a:rPr lang="en-GB" dirty="0" smtClean="0">
                <a:solidFill>
                  <a:schemeClr val="accent1"/>
                </a:solidFill>
                <a:latin typeface="Glypha" panose="02000603000000000000" pitchFamily="2" charset="0"/>
              </a:rPr>
              <a:t>resilience</a:t>
            </a:r>
            <a:endParaRPr lang="en-GB" dirty="0">
              <a:solidFill>
                <a:schemeClr val="accent1"/>
              </a:solidFill>
              <a:latin typeface="Glypha" panose="02000603000000000000" pitchFamily="2" charset="0"/>
            </a:endParaRPr>
          </a:p>
          <a:p>
            <a:r>
              <a:rPr lang="en-GB" dirty="0">
                <a:latin typeface="Glypha" panose="02000603000000000000" pitchFamily="2" charset="0"/>
              </a:rPr>
              <a:t>Disaster recovery and business continuity</a:t>
            </a:r>
          </a:p>
          <a:p>
            <a:r>
              <a:rPr lang="en-GB" dirty="0">
                <a:latin typeface="Glypha" panose="02000603000000000000" pitchFamily="2" charset="0"/>
              </a:rPr>
              <a:t>Supply chain confidence (customers and suppliers</a:t>
            </a:r>
            <a:r>
              <a:rPr lang="en-GB" dirty="0" smtClean="0">
                <a:latin typeface="Glypha" panose="02000603000000000000" pitchFamily="2" charset="0"/>
              </a:rPr>
              <a:t>)</a:t>
            </a:r>
            <a:endParaRPr lang="en-GB" dirty="0">
              <a:latin typeface="Glypha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777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Glypha" panose="02000603000000000000" pitchFamily="2" charset="0"/>
              </a:rPr>
              <a:t>Resilience </a:t>
            </a:r>
            <a:r>
              <a:rPr lang="en-GB" sz="3600" dirty="0" smtClean="0">
                <a:latin typeface="Glypha" panose="02000603000000000000" pitchFamily="2" charset="0"/>
              </a:rPr>
              <a:t>best practice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1"/>
            <a:ext cx="8362951" cy="4525963"/>
          </a:xfrm>
        </p:spPr>
        <p:txBody>
          <a:bodyPr/>
          <a:lstStyle/>
          <a:p>
            <a:r>
              <a:rPr lang="en-GB" dirty="0">
                <a:latin typeface="Glypha" panose="02000603000000000000" pitchFamily="2" charset="0"/>
              </a:rPr>
              <a:t>Risk </a:t>
            </a:r>
            <a:r>
              <a:rPr lang="en-GB" dirty="0" smtClean="0">
                <a:latin typeface="Glypha" panose="02000603000000000000" pitchFamily="2" charset="0"/>
              </a:rPr>
              <a:t>intelligence </a:t>
            </a:r>
            <a:r>
              <a:rPr lang="en-GB" dirty="0">
                <a:latin typeface="Glypha" panose="02000603000000000000" pitchFamily="2" charset="0"/>
              </a:rPr>
              <a:t>(threat and vulnerability)</a:t>
            </a:r>
          </a:p>
          <a:p>
            <a:r>
              <a:rPr lang="en-GB" dirty="0">
                <a:latin typeface="Glypha" panose="02000603000000000000" pitchFamily="2" charset="0"/>
              </a:rPr>
              <a:t>Process, </a:t>
            </a:r>
            <a:r>
              <a:rPr lang="en-GB" dirty="0" smtClean="0">
                <a:latin typeface="Glypha" panose="02000603000000000000" pitchFamily="2" charset="0"/>
              </a:rPr>
              <a:t>planning</a:t>
            </a:r>
            <a:r>
              <a:rPr lang="en-GB" dirty="0">
                <a:latin typeface="Glypha" panose="02000603000000000000" pitchFamily="2" charset="0"/>
              </a:rPr>
              <a:t>, </a:t>
            </a:r>
            <a:r>
              <a:rPr lang="en-GB" dirty="0" smtClean="0">
                <a:latin typeface="Glypha" panose="02000603000000000000" pitchFamily="2" charset="0"/>
              </a:rPr>
              <a:t>infrastructure</a:t>
            </a:r>
            <a:endParaRPr lang="en-GB" dirty="0">
              <a:latin typeface="Glypha" panose="02000603000000000000" pitchFamily="2" charset="0"/>
            </a:endParaRPr>
          </a:p>
          <a:p>
            <a:r>
              <a:rPr lang="en-GB" dirty="0">
                <a:latin typeface="Glypha" panose="02000603000000000000" pitchFamily="2" charset="0"/>
              </a:rPr>
              <a:t>Preparation</a:t>
            </a:r>
          </a:p>
          <a:p>
            <a:r>
              <a:rPr lang="en-GB" dirty="0">
                <a:latin typeface="Glypha" panose="02000603000000000000" pitchFamily="2" charset="0"/>
              </a:rPr>
              <a:t>Response</a:t>
            </a:r>
          </a:p>
          <a:p>
            <a:r>
              <a:rPr lang="en-GB" dirty="0">
                <a:latin typeface="Glypha" panose="02000603000000000000" pitchFamily="2" charset="0"/>
              </a:rPr>
              <a:t>Recovery and </a:t>
            </a:r>
            <a:r>
              <a:rPr lang="en-GB" dirty="0" smtClean="0">
                <a:latin typeface="Glypha" panose="02000603000000000000" pitchFamily="2" charset="0"/>
              </a:rPr>
              <a:t>continuous improvement</a:t>
            </a:r>
            <a:endParaRPr lang="en-GB" dirty="0">
              <a:latin typeface="Glypha" panose="02000603000000000000" pitchFamily="2" charset="0"/>
            </a:endParaRPr>
          </a:p>
          <a:p>
            <a:r>
              <a:rPr lang="en-GB" dirty="0">
                <a:latin typeface="Glypha" panose="02000603000000000000" pitchFamily="2" charset="0"/>
              </a:rPr>
              <a:t>Expert help – </a:t>
            </a:r>
            <a:r>
              <a:rPr lang="en-GB" dirty="0" smtClean="0">
                <a:latin typeface="Glypha" panose="02000603000000000000" pitchFamily="2" charset="0"/>
              </a:rPr>
              <a:t>you </a:t>
            </a:r>
            <a:r>
              <a:rPr lang="en-GB" dirty="0">
                <a:latin typeface="Glypha" panose="02000603000000000000" pitchFamily="2" charset="0"/>
              </a:rPr>
              <a:t>need dedicated </a:t>
            </a:r>
            <a:r>
              <a:rPr lang="en-GB" dirty="0" smtClean="0">
                <a:solidFill>
                  <a:srgbClr val="C00000"/>
                </a:solidFill>
                <a:latin typeface="Glypha" panose="02000603000000000000" pitchFamily="2" charset="0"/>
              </a:rPr>
              <a:t>risk management </a:t>
            </a:r>
            <a:r>
              <a:rPr lang="en-GB" dirty="0">
                <a:solidFill>
                  <a:srgbClr val="C00000"/>
                </a:solidFill>
                <a:latin typeface="Glypha" panose="02000603000000000000" pitchFamily="2" charset="0"/>
              </a:rPr>
              <a:t>and </a:t>
            </a:r>
            <a:r>
              <a:rPr lang="en-GB" dirty="0" smtClean="0">
                <a:solidFill>
                  <a:srgbClr val="C00000"/>
                </a:solidFill>
                <a:latin typeface="Glypha" panose="02000603000000000000" pitchFamily="2" charset="0"/>
              </a:rPr>
              <a:t>response</a:t>
            </a:r>
            <a:r>
              <a:rPr lang="en-GB" dirty="0" smtClean="0">
                <a:latin typeface="Glypha" panose="02000603000000000000" pitchFamily="2" charset="0"/>
              </a:rPr>
              <a:t> </a:t>
            </a:r>
            <a:r>
              <a:rPr lang="en-GB" dirty="0">
                <a:latin typeface="Glypha" panose="02000603000000000000" pitchFamily="2" charset="0"/>
              </a:rPr>
              <a:t>resource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59490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1" y="-266700"/>
            <a:ext cx="9324975" cy="5648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6271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6600" dirty="0" smtClean="0">
                <a:latin typeface="Glypha" panose="02000603000000000000" pitchFamily="2" charset="0"/>
              </a:rPr>
              <a:t>Thank you</a:t>
            </a:r>
            <a:endParaRPr lang="en-GB" sz="6600" dirty="0">
              <a:latin typeface="Glypha" panose="02000603000000000000" pitchFamily="2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51520" y="1300633"/>
            <a:ext cx="8568952" cy="5040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Glypha" panose="02000603000000000000" pitchFamily="2" charset="0"/>
              </a:rPr>
              <a:t>Webinar: Managing the next Brussels</a:t>
            </a:r>
            <a:endParaRPr lang="en-GB" b="1" dirty="0">
              <a:solidFill>
                <a:schemeClr val="tx1">
                  <a:lumMod val="85000"/>
                  <a:lumOff val="15000"/>
                </a:schemeClr>
              </a:solidFill>
              <a:latin typeface="Glypha" panose="02000603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4710022"/>
            <a:ext cx="808722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>
                <a:latin typeface="Glypha" panose="02000603000000000000" pitchFamily="2" charset="0"/>
              </a:rPr>
              <a:t>See more at</a:t>
            </a:r>
            <a:r>
              <a:rPr lang="en-GB" sz="2000" b="1" dirty="0" smtClean="0">
                <a:latin typeface="Glypha" panose="02000603000000000000" pitchFamily="2" charset="0"/>
              </a:rPr>
              <a:t> www.businesstravel-iq.com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457199" y="2001328"/>
            <a:ext cx="8289985" cy="2299427"/>
          </a:xfrm>
          <a:prstGeom prst="round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836894" y="2000236"/>
            <a:ext cx="12524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Glypha" panose="02000603000000000000" pitchFamily="2" charset="0"/>
              </a:rPr>
              <a:t>Our Panel</a:t>
            </a:r>
            <a:endParaRPr lang="en-GB" dirty="0">
              <a:latin typeface="Glypha" panose="02000603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2207" y="3800936"/>
            <a:ext cx="12794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/>
              <a:t>Matthew Harding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Drum Cussac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762500" y="3800935"/>
            <a:ext cx="1391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Calum McDougall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Reed &amp; Mackay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418525" y="3830206"/>
            <a:ext cx="121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Bob Thompson</a:t>
            </a:r>
          </a:p>
          <a:p>
            <a:pPr algn="ctr"/>
            <a:r>
              <a:rPr lang="en-GB" sz="1200" dirty="0" smtClean="0">
                <a:latin typeface="Glypha" panose="02000603000000000000" pitchFamily="2" charset="0"/>
              </a:rPr>
              <a:t>Drum Cussac</a:t>
            </a:r>
          </a:p>
          <a:p>
            <a:pPr algn="ctr"/>
            <a:endParaRPr lang="en-GB" sz="1200" dirty="0" smtClean="0">
              <a:latin typeface="Glypha" panose="02000603000000000000" pitchFamily="2" charset="0"/>
            </a:endParaRPr>
          </a:p>
        </p:txBody>
      </p:sp>
      <p:pic>
        <p:nvPicPr>
          <p:cNvPr id="25" name="Picture 24" descr="Matthew Harding_Drum Cuss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5911" y="2293723"/>
            <a:ext cx="1444813" cy="1546762"/>
          </a:xfrm>
          <a:prstGeom prst="rect">
            <a:avLst/>
          </a:prstGeom>
        </p:spPr>
      </p:pic>
      <p:pic>
        <p:nvPicPr>
          <p:cNvPr id="26" name="Picture 25" descr="Bob Thompson_Drum Cussa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2773" y="2282071"/>
            <a:ext cx="1579811" cy="1548135"/>
          </a:xfrm>
          <a:prstGeom prst="rect">
            <a:avLst/>
          </a:prstGeom>
        </p:spPr>
      </p:pic>
      <p:pic>
        <p:nvPicPr>
          <p:cNvPr id="27" name="Picture 26" descr="calum mcdougall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7016" y="2333273"/>
            <a:ext cx="1507212" cy="1507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048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844472"/>
          </a:xfrm>
        </p:spPr>
        <p:txBody>
          <a:bodyPr>
            <a:noAutofit/>
          </a:bodyPr>
          <a:lstStyle/>
          <a:p>
            <a:pPr algn="ctr"/>
            <a:r>
              <a:rPr lang="en-GB" sz="4000" dirty="0" smtClean="0">
                <a:latin typeface="Glypha" panose="02000603000000000000" pitchFamily="2" charset="0"/>
              </a:rPr>
              <a:t>Our next webinar</a:t>
            </a:r>
            <a:endParaRPr lang="en-GB" sz="4000" dirty="0">
              <a:latin typeface="Glypha" panose="02000603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293299" y="2085124"/>
            <a:ext cx="339350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>
                <a:solidFill>
                  <a:srgbClr val="C00000"/>
                </a:solidFill>
                <a:latin typeface="Glypha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The dos and don’ts of RFPs</a:t>
            </a:r>
          </a:p>
          <a:p>
            <a:endParaRPr lang="en-GB" sz="2800" b="1" dirty="0" smtClean="0">
              <a:latin typeface="Glypha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GB" sz="2400" b="1" dirty="0" smtClean="0">
                <a:latin typeface="Glypha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Friday 20 May, 11am</a:t>
            </a:r>
          </a:p>
          <a:p>
            <a:endParaRPr lang="en-GB" sz="3600" b="1" dirty="0" smtClean="0">
              <a:latin typeface="Glypha"/>
            </a:endParaRPr>
          </a:p>
        </p:txBody>
      </p:sp>
      <p:pic>
        <p:nvPicPr>
          <p:cNvPr id="7" name="Picture 6" descr="rfp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669" y="1846910"/>
            <a:ext cx="4473615" cy="3355211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66674" y="-142875"/>
            <a:ext cx="9301164" cy="55806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71526" y="608708"/>
            <a:ext cx="4333874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lypha" panose="02000603000000000000" pitchFamily="2" charset="0"/>
                <a:ea typeface="Tahoma" panose="020B0604030504040204" pitchFamily="34" charset="0"/>
                <a:cs typeface="Tahoma" panose="020B0604030504040204" pitchFamily="34" charset="0"/>
              </a:rPr>
              <a:t>Practical Recommendations</a:t>
            </a:r>
            <a:endParaRPr lang="en-GB" sz="32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lypha" panose="02000603000000000000" pitchFamily="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16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29915"/>
            <a:ext cx="8229600" cy="779905"/>
          </a:xfrm>
        </p:spPr>
        <p:txBody>
          <a:bodyPr>
            <a:no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Incident stages</a:t>
            </a:r>
            <a:endParaRPr lang="en-GB" sz="3600" dirty="0">
              <a:latin typeface="Glypha" panose="02000603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1019597" y="1658868"/>
            <a:ext cx="6957161" cy="3935728"/>
            <a:chOff x="1019597" y="1658868"/>
            <a:chExt cx="6957161" cy="3935728"/>
          </a:xfrm>
        </p:grpSpPr>
        <p:sp>
          <p:nvSpPr>
            <p:cNvPr id="5" name="TextBox 4"/>
            <p:cNvSpPr txBox="1"/>
            <p:nvPr/>
          </p:nvSpPr>
          <p:spPr>
            <a:xfrm>
              <a:off x="3332201" y="1658868"/>
              <a:ext cx="2266739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Normal </a:t>
              </a: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business </a:t>
              </a:r>
              <a:r>
                <a:rPr lang="en-GB" sz="2000" b="1" kern="0" dirty="0">
                  <a:solidFill>
                    <a:schemeClr val="tx1">
                      <a:lumMod val="95000"/>
                      <a:lumOff val="5000"/>
                    </a:schemeClr>
                  </a:solidFill>
                  <a:latin typeface="Glypha" panose="02000603000000000000" pitchFamily="2" charset="0"/>
                  <a:cs typeface="Arial" panose="020B0604020202020204" pitchFamily="34" charset="0"/>
                </a:rPr>
                <a:t>t</a:t>
              </a: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ravel</a:t>
              </a:r>
              <a:endPara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lypha" panose="02000603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(pre-event</a:t>
              </a: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019597" y="3032425"/>
              <a:ext cx="304905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Recovery / </a:t>
              </a: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evacuation</a:t>
              </a:r>
              <a:endPara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lypha" panose="02000603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(5hrs + </a:t>
              </a: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post incident</a:t>
              </a: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)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710019" y="3121750"/>
              <a:ext cx="226673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32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Incident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332201" y="4271157"/>
              <a:ext cx="2266739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Immediate 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post incident response</a:t>
              </a:r>
              <a:endParaRPr kumimoji="0" lang="en-GB" sz="2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Glypha" panose="02000603000000000000" pitchFamily="2" charset="0"/>
                <a:cs typeface="Arial" panose="020B0604020202020204" pitchFamily="34" charset="0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95000"/>
                      <a:lumOff val="5000"/>
                    </a:schemeClr>
                  </a:solidFill>
                  <a:effectLst/>
                  <a:uLnTx/>
                  <a:uFillTx/>
                  <a:latin typeface="Glypha" panose="02000603000000000000" pitchFamily="2" charset="0"/>
                  <a:cs typeface="Arial" panose="020B0604020202020204" pitchFamily="34" charset="0"/>
                </a:rPr>
                <a:t>(+1hr – 5hrs)</a:t>
              </a:r>
            </a:p>
          </p:txBody>
        </p:sp>
        <p:sp>
          <p:nvSpPr>
            <p:cNvPr id="9" name="Bent Arrow 8"/>
            <p:cNvSpPr/>
            <p:nvPr/>
          </p:nvSpPr>
          <p:spPr>
            <a:xfrm rot="5400000">
              <a:off x="6017516" y="1810511"/>
              <a:ext cx="859316" cy="1292953"/>
            </a:xfrm>
            <a:prstGeom prst="bentArrow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Bent Arrow 9"/>
            <p:cNvSpPr/>
            <p:nvPr/>
          </p:nvSpPr>
          <p:spPr>
            <a:xfrm rot="10800000">
              <a:off x="5997468" y="3869651"/>
              <a:ext cx="1007630" cy="1044915"/>
            </a:xfrm>
            <a:prstGeom prst="bentArrow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Bent Arrow 10"/>
            <p:cNvSpPr/>
            <p:nvPr/>
          </p:nvSpPr>
          <p:spPr>
            <a:xfrm rot="16200000">
              <a:off x="1955036" y="3683464"/>
              <a:ext cx="859316" cy="1231690"/>
            </a:xfrm>
            <a:prstGeom prst="bentArrow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2" name="Bent Arrow 11"/>
            <p:cNvSpPr/>
            <p:nvPr/>
          </p:nvSpPr>
          <p:spPr>
            <a:xfrm>
              <a:off x="1962423" y="1834372"/>
              <a:ext cx="1007630" cy="966548"/>
            </a:xfrm>
            <a:prstGeom prst="bentArrow">
              <a:avLst/>
            </a:prstGeom>
            <a:solidFill>
              <a:schemeClr val="tx1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7375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>
                <a:latin typeface="Glypha" panose="02000603000000000000" pitchFamily="2" charset="0"/>
              </a:rPr>
              <a:t>Normal </a:t>
            </a:r>
            <a:r>
              <a:rPr lang="en-GB" sz="3600" dirty="0" smtClean="0">
                <a:latin typeface="Glypha" panose="02000603000000000000" pitchFamily="2" charset="0"/>
              </a:rPr>
              <a:t>business travel (pre-event</a:t>
            </a:r>
            <a:r>
              <a:rPr lang="en-GB" sz="3600" dirty="0" smtClean="0">
                <a:latin typeface="Glypha" panose="02000603000000000000" pitchFamily="2" charset="0"/>
              </a:rPr>
              <a:t>)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800" dirty="0">
                <a:latin typeface="Glypha" panose="02000603000000000000" pitchFamily="2" charset="0"/>
              </a:rPr>
              <a:t>Robust traveller location awareness</a:t>
            </a:r>
          </a:p>
          <a:p>
            <a:r>
              <a:rPr lang="en-GB" sz="2800" dirty="0">
                <a:latin typeface="Glypha" panose="02000603000000000000" pitchFamily="2" charset="0"/>
              </a:rPr>
              <a:t>Situationally aware travellers</a:t>
            </a:r>
          </a:p>
          <a:p>
            <a:r>
              <a:rPr lang="en-GB" sz="2800" dirty="0">
                <a:latin typeface="Glypha" panose="02000603000000000000" pitchFamily="2" charset="0"/>
              </a:rPr>
              <a:t>Informed travellers</a:t>
            </a:r>
          </a:p>
          <a:p>
            <a:r>
              <a:rPr lang="en-GB" sz="2800" dirty="0">
                <a:latin typeface="Glypha" panose="02000603000000000000" pitchFamily="2" charset="0"/>
              </a:rPr>
              <a:t>Resilient incident management procedures</a:t>
            </a:r>
          </a:p>
          <a:p>
            <a:endParaRPr lang="en-GB" sz="4000" dirty="0" smtClean="0"/>
          </a:p>
          <a:p>
            <a:pPr>
              <a:buNone/>
            </a:pPr>
            <a:endParaRPr lang="en-GB" sz="40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02425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Glypha" panose="02000603000000000000" pitchFamily="2" charset="0"/>
              </a:rPr>
              <a:t>Incident</a:t>
            </a:r>
            <a:endParaRPr lang="en-GB" sz="4000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7373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lypha" panose="02000603000000000000" pitchFamily="2" charset="0"/>
              </a:rPr>
              <a:t>Decide &gt; React &gt; Report </a:t>
            </a:r>
          </a:p>
          <a:p>
            <a:endParaRPr lang="en-GB" sz="2800" dirty="0" smtClean="0"/>
          </a:p>
          <a:p>
            <a:endParaRPr lang="en-GB" sz="2800" dirty="0" smtClean="0"/>
          </a:p>
          <a:p>
            <a:endParaRPr lang="en-GB" sz="2800" dirty="0"/>
          </a:p>
          <a:p>
            <a:r>
              <a:rPr lang="en-GB" sz="2800" dirty="0" smtClean="0">
                <a:latin typeface="Glypha" panose="02000603000000000000" pitchFamily="2" charset="0"/>
              </a:rPr>
              <a:t>Beware </a:t>
            </a:r>
            <a:r>
              <a:rPr lang="en-GB" sz="2800" dirty="0">
                <a:latin typeface="Glypha" panose="02000603000000000000" pitchFamily="2" charset="0"/>
              </a:rPr>
              <a:t>of secondary devices / attacks</a:t>
            </a:r>
          </a:p>
          <a:p>
            <a:r>
              <a:rPr lang="en-GB" sz="2800" dirty="0">
                <a:latin typeface="Glypha" panose="02000603000000000000" pitchFamily="2" charset="0"/>
              </a:rPr>
              <a:t>Robust information transfer</a:t>
            </a:r>
          </a:p>
          <a:p>
            <a:r>
              <a:rPr lang="en-GB" sz="2800" dirty="0">
                <a:latin typeface="Glypha" panose="02000603000000000000" pitchFamily="2" charset="0"/>
              </a:rPr>
              <a:t>Account for personnel</a:t>
            </a:r>
          </a:p>
          <a:p>
            <a:endParaRPr lang="en-GB" sz="4000" dirty="0" smtClean="0"/>
          </a:p>
          <a:p>
            <a:pPr>
              <a:buNone/>
            </a:pPr>
            <a:endParaRPr lang="en-GB" sz="40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98817637"/>
              </p:ext>
            </p:extLst>
          </p:nvPr>
        </p:nvGraphicFramePr>
        <p:xfrm>
          <a:off x="1171575" y="796925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456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648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200" dirty="0">
                <a:latin typeface="Glypha" panose="02000603000000000000" pitchFamily="2" charset="0"/>
              </a:rPr>
              <a:t>Immediate </a:t>
            </a:r>
            <a:r>
              <a:rPr lang="en-GB" sz="3200" dirty="0" smtClean="0">
                <a:latin typeface="Glypha" panose="02000603000000000000" pitchFamily="2" charset="0"/>
              </a:rPr>
              <a:t>post incident response </a:t>
            </a:r>
            <a:r>
              <a:rPr lang="en-GB" sz="3200" dirty="0">
                <a:latin typeface="Glypha" panose="02000603000000000000" pitchFamily="2" charset="0"/>
              </a:rPr>
              <a:t/>
            </a:r>
            <a:br>
              <a:rPr lang="en-GB" sz="3200" dirty="0">
                <a:latin typeface="Glypha" panose="02000603000000000000" pitchFamily="2" charset="0"/>
              </a:rPr>
            </a:br>
            <a:r>
              <a:rPr lang="en-GB" sz="3200" dirty="0">
                <a:latin typeface="Glypha" panose="02000603000000000000" pitchFamily="2" charset="0"/>
              </a:rPr>
              <a:t>(+1hr – 5hrs</a:t>
            </a:r>
            <a:r>
              <a:rPr lang="en-GB" sz="3200" dirty="0" smtClean="0">
                <a:latin typeface="Glypha" panose="02000603000000000000" pitchFamily="2" charset="0"/>
              </a:rPr>
              <a:t>)</a:t>
            </a:r>
            <a:endParaRPr lang="en-GB" sz="3200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4371" y="1842962"/>
            <a:ext cx="8229600" cy="4525963"/>
          </a:xfrm>
        </p:spPr>
        <p:txBody>
          <a:bodyPr>
            <a:normAutofit/>
          </a:bodyPr>
          <a:lstStyle/>
          <a:p>
            <a:r>
              <a:rPr lang="en-GB" sz="2800" dirty="0">
                <a:latin typeface="Glypha" panose="02000603000000000000" pitchFamily="2" charset="0"/>
              </a:rPr>
              <a:t>Continued information flow and situational awareness</a:t>
            </a:r>
          </a:p>
          <a:p>
            <a:r>
              <a:rPr lang="en-GB" sz="2800" dirty="0">
                <a:latin typeface="Glypha" panose="02000603000000000000" pitchFamily="2" charset="0"/>
              </a:rPr>
              <a:t>Incident management procedures for unaccounted staff</a:t>
            </a:r>
          </a:p>
          <a:p>
            <a:r>
              <a:rPr lang="en-GB" sz="2800" dirty="0">
                <a:latin typeface="Glypha" panose="02000603000000000000" pitchFamily="2" charset="0"/>
              </a:rPr>
              <a:t>Traveller - self triage - check-in</a:t>
            </a:r>
          </a:p>
          <a:p>
            <a:r>
              <a:rPr lang="en-GB" sz="2800" dirty="0">
                <a:latin typeface="Glypha" panose="02000603000000000000" pitchFamily="2" charset="0"/>
              </a:rPr>
              <a:t>Medical / HR response</a:t>
            </a:r>
          </a:p>
          <a:p>
            <a:endParaRPr lang="en-GB" sz="4000" dirty="0" smtClean="0"/>
          </a:p>
          <a:p>
            <a:pPr>
              <a:buNone/>
            </a:pPr>
            <a:endParaRPr lang="en-GB" sz="4000" dirty="0" smtClean="0"/>
          </a:p>
          <a:p>
            <a:endParaRPr lang="en-GB" sz="2800" dirty="0" smtClean="0"/>
          </a:p>
          <a:p>
            <a:pPr>
              <a:buNone/>
            </a:pP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708337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7989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en-GB" sz="3600" dirty="0">
                <a:latin typeface="Glypha" panose="02000603000000000000" pitchFamily="2" charset="0"/>
              </a:rPr>
              <a:t>Recovery / </a:t>
            </a:r>
            <a:r>
              <a:rPr lang="en-GB" sz="3600" dirty="0" smtClean="0">
                <a:latin typeface="Glypha" panose="02000603000000000000" pitchFamily="2" charset="0"/>
              </a:rPr>
              <a:t>evacuation </a:t>
            </a:r>
            <a:r>
              <a:rPr lang="en-GB" sz="3600" dirty="0" smtClean="0">
                <a:latin typeface="Glypha" panose="02000603000000000000" pitchFamily="2" charset="0"/>
              </a:rPr>
              <a:t/>
            </a:r>
            <a:br>
              <a:rPr lang="en-GB" sz="3600" dirty="0" smtClean="0">
                <a:latin typeface="Glypha" panose="02000603000000000000" pitchFamily="2" charset="0"/>
              </a:rPr>
            </a:br>
            <a:r>
              <a:rPr lang="en-GB" sz="3600" dirty="0" smtClean="0">
                <a:latin typeface="Glypha" panose="02000603000000000000" pitchFamily="2" charset="0"/>
              </a:rPr>
              <a:t>(</a:t>
            </a:r>
            <a:r>
              <a:rPr lang="en-GB" sz="3600" dirty="0">
                <a:latin typeface="Glypha" panose="02000603000000000000" pitchFamily="2" charset="0"/>
              </a:rPr>
              <a:t>5hrs+ </a:t>
            </a:r>
            <a:r>
              <a:rPr lang="en-GB" sz="3600" dirty="0" smtClean="0">
                <a:latin typeface="Glypha" panose="02000603000000000000" pitchFamily="2" charset="0"/>
              </a:rPr>
              <a:t>post incident</a:t>
            </a:r>
            <a:r>
              <a:rPr lang="en-GB" sz="3600" dirty="0" smtClean="0">
                <a:latin typeface="Glypha" panose="02000603000000000000" pitchFamily="2" charset="0"/>
              </a:rPr>
              <a:t>)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1"/>
            <a:ext cx="8229600" cy="4525963"/>
          </a:xfrm>
        </p:spPr>
        <p:txBody>
          <a:bodyPr/>
          <a:lstStyle/>
          <a:p>
            <a:r>
              <a:rPr lang="en-GB" sz="2800" dirty="0"/>
              <a:t>Travel contingency plans</a:t>
            </a:r>
          </a:p>
          <a:p>
            <a:r>
              <a:rPr lang="en-GB" sz="2800" dirty="0"/>
              <a:t>Evacuation policy</a:t>
            </a:r>
          </a:p>
          <a:p>
            <a:r>
              <a:rPr lang="en-GB" sz="2800" dirty="0"/>
              <a:t>Robust medical evacuation procedures</a:t>
            </a:r>
          </a:p>
          <a:p>
            <a:r>
              <a:rPr lang="en-GB" sz="2800" dirty="0"/>
              <a:t>Peripheral support for those not directly involved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7902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3600" dirty="0" smtClean="0">
                <a:latin typeface="Glypha" panose="02000603000000000000" pitchFamily="2" charset="0"/>
              </a:rPr>
              <a:t>Brussels – case study</a:t>
            </a:r>
            <a:endParaRPr lang="en-GB" sz="3600" dirty="0">
              <a:latin typeface="Glypha" panose="02000603000000000000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27165"/>
            <a:ext cx="4062549" cy="4525963"/>
          </a:xfrm>
        </p:spPr>
        <p:txBody>
          <a:bodyPr>
            <a:noAutofit/>
          </a:bodyPr>
          <a:lstStyle/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Glypha" panose="02000603000000000000" pitchFamily="2" charset="0"/>
              </a:rPr>
              <a:t>Incident Category 5 – Highest Level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latin typeface="Glypha" panose="02000603000000000000" pitchFamily="2" charset="0"/>
              </a:rPr>
              <a:t>7.22am UK time internal communications and action plan initiated followed by a targeted alert to all travellers in the vicinity. (</a:t>
            </a:r>
            <a:r>
              <a:rPr lang="en-GB" sz="1400" dirty="0" smtClean="0">
                <a:latin typeface="Glypha" panose="02000603000000000000" pitchFamily="2" charset="0"/>
              </a:rPr>
              <a:t>Twitter/email/</a:t>
            </a:r>
            <a:r>
              <a:rPr lang="en-GB" sz="1400" dirty="0">
                <a:latin typeface="Glypha" panose="02000603000000000000" pitchFamily="2" charset="0"/>
              </a:rPr>
              <a:t>c</a:t>
            </a:r>
            <a:r>
              <a:rPr lang="en-GB" sz="1400" dirty="0" smtClean="0">
                <a:latin typeface="Glypha" panose="02000603000000000000" pitchFamily="2" charset="0"/>
              </a:rPr>
              <a:t>lient portal</a:t>
            </a:r>
            <a:r>
              <a:rPr lang="en-GB" sz="1400" dirty="0">
                <a:latin typeface="Glypha" panose="02000603000000000000" pitchFamily="2" charset="0"/>
              </a:rPr>
              <a:t>)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Glypha" panose="02000603000000000000" pitchFamily="2" charset="0"/>
              </a:rPr>
              <a:t>Follow up external communications were sent out.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latin typeface="Glypha" panose="02000603000000000000" pitchFamily="2" charset="0"/>
              </a:rPr>
              <a:t>11.16am UK time all clients were accounted for. Downgraded to penultimate category level 4.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Glypha" panose="02000603000000000000" pitchFamily="2" charset="0"/>
              </a:rPr>
              <a:t>12.45pm UK time an information bulleting was shared with clients.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latin typeface="Glypha" panose="02000603000000000000" pitchFamily="2" charset="0"/>
              </a:rPr>
              <a:t>Alert regarding heightened security at other international locations shared.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solidFill>
                  <a:schemeClr val="accent1"/>
                </a:solidFill>
                <a:latin typeface="Glypha" panose="02000603000000000000" pitchFamily="2" charset="0"/>
              </a:rPr>
              <a:t>Post incident de-brief by R&amp;M Operations Director and incident report issued.</a:t>
            </a:r>
          </a:p>
          <a:p>
            <a:pPr marL="285750" indent="-285750" defTabSz="914400">
              <a:buFont typeface="Arial" panose="020B0604020202020204" pitchFamily="34" charset="0"/>
              <a:buChar char="•"/>
            </a:pPr>
            <a:r>
              <a:rPr lang="en-GB" sz="1400" dirty="0">
                <a:latin typeface="Glypha" panose="02000603000000000000" pitchFamily="2" charset="0"/>
              </a:rPr>
              <a:t>Several update alerts to client-base in the days that follow.</a:t>
            </a:r>
          </a:p>
        </p:txBody>
      </p:sp>
      <p:sp>
        <p:nvSpPr>
          <p:cNvPr id="4" name="Rectangle 3"/>
          <p:cNvSpPr/>
          <p:nvPr/>
        </p:nvSpPr>
        <p:spPr bwMode="auto">
          <a:xfrm>
            <a:off x="5148064" y="3593115"/>
            <a:ext cx="3312368" cy="641975"/>
          </a:xfrm>
          <a:prstGeom prst="rect">
            <a:avLst/>
          </a:prstGeom>
          <a:noFill/>
          <a:ln w="9525" cap="flat" cmpd="sng" algn="ctr">
            <a:solidFill>
              <a:srgbClr val="B5162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Century Gothic" pitchFamily="34" charset="0"/>
              <a:ea typeface="Calibri"/>
              <a:cs typeface="Arial" charset="0"/>
            </a:endParaRPr>
          </a:p>
        </p:txBody>
      </p:sp>
      <p:sp>
        <p:nvSpPr>
          <p:cNvPr id="5" name="Rectangle 4"/>
          <p:cNvSpPr/>
          <p:nvPr/>
        </p:nvSpPr>
        <p:spPr bwMode="auto">
          <a:xfrm>
            <a:off x="5172120" y="1311166"/>
            <a:ext cx="3312368" cy="576064"/>
          </a:xfrm>
          <a:prstGeom prst="rect">
            <a:avLst/>
          </a:prstGeom>
          <a:noFill/>
          <a:ln w="9525" cap="flat" cmpd="sng" algn="ctr">
            <a:solidFill>
              <a:srgbClr val="B5162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sz="10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As soon as it appeared on media channels, before we knew the full scale of casualties, the Incident Management Unit resource was increased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900" dirty="0">
              <a:solidFill>
                <a:srgbClr val="000000"/>
              </a:solidFill>
              <a:latin typeface="Century Gothic" pitchFamily="34" charset="0"/>
              <a:ea typeface="Calibri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55222" y="2033102"/>
            <a:ext cx="3312368" cy="576064"/>
          </a:xfrm>
          <a:prstGeom prst="rect">
            <a:avLst/>
          </a:prstGeom>
          <a:noFill/>
          <a:ln w="9525" cap="flat" cmpd="sng" algn="ctr">
            <a:solidFill>
              <a:srgbClr val="B5162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000000"/>
              </a:solidFill>
              <a:latin typeface="Century Gothic" pitchFamily="34" charset="0"/>
              <a:ea typeface="Calibri"/>
              <a:cs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36116" y="2121079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GB" sz="1000" dirty="0" smtClean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52 </a:t>
            </a:r>
            <a:r>
              <a:rPr lang="en-GB" sz="10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travellers  from </a:t>
            </a:r>
            <a:r>
              <a:rPr lang="en-GB" sz="1000" dirty="0" smtClean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23 </a:t>
            </a:r>
            <a:r>
              <a:rPr lang="en-GB" sz="10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different companies were in </a:t>
            </a:r>
            <a:r>
              <a:rPr lang="en-GB" sz="1000" dirty="0" smtClean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Brussels at </a:t>
            </a:r>
            <a:r>
              <a:rPr lang="en-GB" sz="10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the time of the incident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5146434" y="2809187"/>
            <a:ext cx="3312368" cy="641975"/>
          </a:xfrm>
          <a:prstGeom prst="rect">
            <a:avLst/>
          </a:prstGeom>
          <a:noFill/>
          <a:ln w="9525" cap="flat" cmpd="sng" algn="ctr">
            <a:solidFill>
              <a:srgbClr val="B5162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  <a:latin typeface="Century Gothic" pitchFamily="34" charset="0"/>
              <a:ea typeface="Calibri"/>
              <a:cs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136116" y="4365104"/>
            <a:ext cx="3312368" cy="1395447"/>
          </a:xfrm>
          <a:prstGeom prst="rect">
            <a:avLst/>
          </a:prstGeom>
          <a:solidFill>
            <a:srgbClr val="B51622"/>
          </a:solidFill>
          <a:ln w="9525" cap="flat" cmpd="sng" algn="ctr">
            <a:solidFill>
              <a:srgbClr val="D1005D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1000" dirty="0">
              <a:solidFill>
                <a:srgbClr val="FFFFFF"/>
              </a:solidFill>
              <a:latin typeface="Century Gothic" pitchFamily="34" charset="0"/>
              <a:ea typeface="Calibri"/>
              <a:cs typeface="Arial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48064" y="2871718"/>
            <a:ext cx="324036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GB" sz="10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The </a:t>
            </a:r>
            <a:r>
              <a:rPr lang="en-GB" sz="1000" dirty="0" smtClean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IMU* </a:t>
            </a:r>
            <a:r>
              <a:rPr lang="en-GB" sz="10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communicated with all clients and travellers by sending alerts as well as by phone for the clients affected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72120" y="3637103"/>
            <a:ext cx="324036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defTabSz="914400"/>
            <a:r>
              <a:rPr lang="en-GB" sz="1000" dirty="0" smtClean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IMU* </a:t>
            </a:r>
            <a:r>
              <a:rPr lang="en-GB" sz="10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reported to </a:t>
            </a:r>
            <a:r>
              <a:rPr lang="en-GB" sz="1000" dirty="0" smtClean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travel managers </a:t>
            </a:r>
            <a:r>
              <a:rPr lang="en-GB" sz="1000" dirty="0">
                <a:solidFill>
                  <a:srgbClr val="000000"/>
                </a:solidFill>
                <a:latin typeface="Glypha" panose="02000603000000000000" pitchFamily="2" charset="0"/>
                <a:ea typeface="Calibri"/>
                <a:cs typeface="Arial" charset="0"/>
              </a:rPr>
              <a:t>which travellers we had been able to contact and which had not responded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72120" y="4401107"/>
            <a:ext cx="324036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914400"/>
            <a:r>
              <a:rPr lang="en-GB" sz="1000" b="1" dirty="0">
                <a:solidFill>
                  <a:srgbClr val="FFFFFF"/>
                </a:solidFill>
                <a:latin typeface="Glypha" panose="02000603000000000000" pitchFamily="2" charset="0"/>
                <a:ea typeface="Calibri"/>
                <a:cs typeface="Arial" charset="0"/>
              </a:rPr>
              <a:t>Challenges: </a:t>
            </a:r>
            <a:r>
              <a:rPr lang="en-GB" sz="1000" b="1" dirty="0" smtClean="0">
                <a:solidFill>
                  <a:srgbClr val="FFFFFF"/>
                </a:solidFill>
                <a:latin typeface="Glypha" panose="02000603000000000000" pitchFamily="2" charset="0"/>
                <a:ea typeface="Calibri"/>
                <a:cs typeface="Arial" charset="0"/>
              </a:rPr>
              <a:t>Early in the morning before the business day in the UK</a:t>
            </a:r>
            <a:r>
              <a:rPr lang="en-GB" sz="1000" dirty="0" smtClean="0">
                <a:solidFill>
                  <a:srgbClr val="FFFFFF"/>
                </a:solidFill>
                <a:latin typeface="Glypha" panose="02000603000000000000" pitchFamily="2" charset="0"/>
                <a:ea typeface="Calibri"/>
                <a:cs typeface="Arial" charset="0"/>
              </a:rPr>
              <a:t> </a:t>
            </a:r>
            <a:r>
              <a:rPr lang="en-GB" sz="1000" dirty="0">
                <a:solidFill>
                  <a:srgbClr val="FFFFFF"/>
                </a:solidFill>
                <a:latin typeface="Glypha" panose="02000603000000000000" pitchFamily="2" charset="0"/>
                <a:ea typeface="Calibri"/>
                <a:cs typeface="Arial" charset="0"/>
              </a:rPr>
              <a:t>– not all </a:t>
            </a:r>
            <a:r>
              <a:rPr lang="en-GB" sz="1000" dirty="0" smtClean="0">
                <a:solidFill>
                  <a:srgbClr val="FFFFFF"/>
                </a:solidFill>
                <a:latin typeface="Glypha" panose="02000603000000000000" pitchFamily="2" charset="0"/>
                <a:ea typeface="Calibri"/>
                <a:cs typeface="Arial" charset="0"/>
              </a:rPr>
              <a:t>travel managers </a:t>
            </a:r>
            <a:r>
              <a:rPr lang="en-GB" sz="1000" dirty="0">
                <a:solidFill>
                  <a:srgbClr val="FFFFFF"/>
                </a:solidFill>
                <a:latin typeface="Glypha" panose="02000603000000000000" pitchFamily="2" charset="0"/>
                <a:ea typeface="Calibri"/>
                <a:cs typeface="Arial" charset="0"/>
              </a:rPr>
              <a:t>responded to email or had a mobile telephone number available. Some were on leave with no real deputy.</a:t>
            </a:r>
          </a:p>
          <a:p>
            <a:pPr algn="just" defTabSz="914400"/>
            <a:endParaRPr lang="en-GB" sz="1000" dirty="0">
              <a:solidFill>
                <a:srgbClr val="FFFFFF"/>
              </a:solidFill>
              <a:latin typeface="Glypha" panose="02000603000000000000" pitchFamily="2" charset="0"/>
              <a:ea typeface="Calibri"/>
              <a:cs typeface="Arial" charset="0"/>
            </a:endParaRPr>
          </a:p>
          <a:p>
            <a:pPr algn="just" defTabSz="914400"/>
            <a:r>
              <a:rPr lang="en-GB" sz="1000" dirty="0">
                <a:solidFill>
                  <a:srgbClr val="FFFFFF"/>
                </a:solidFill>
                <a:latin typeface="Glypha" panose="02000603000000000000" pitchFamily="2" charset="0"/>
                <a:ea typeface="Calibri"/>
                <a:cs typeface="Arial" charset="0"/>
              </a:rPr>
              <a:t>Some traveller profiles did not have mobile telephones </a:t>
            </a:r>
            <a:r>
              <a:rPr lang="en-GB" sz="1000" dirty="0" smtClean="0">
                <a:solidFill>
                  <a:srgbClr val="FFFFFF"/>
                </a:solidFill>
                <a:latin typeface="Glypha" panose="02000603000000000000" pitchFamily="2" charset="0"/>
                <a:ea typeface="Calibri"/>
                <a:cs typeface="Arial" charset="0"/>
              </a:rPr>
              <a:t>present.</a:t>
            </a:r>
            <a:endParaRPr lang="en-GB" sz="1000" dirty="0">
              <a:solidFill>
                <a:srgbClr val="FFFFFF"/>
              </a:solidFill>
              <a:latin typeface="Glypha" panose="02000603000000000000" pitchFamily="2" charset="0"/>
              <a:ea typeface="Calibri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1074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4000" dirty="0" smtClean="0">
                <a:latin typeface="Glypha" panose="02000603000000000000" pitchFamily="2" charset="0"/>
              </a:rPr>
              <a:t>Considerations</a:t>
            </a:r>
            <a:endParaRPr lang="en-GB" sz="4000" dirty="0">
              <a:latin typeface="Glypha" panose="02000603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7801" y="1805124"/>
            <a:ext cx="7728398" cy="35086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lypha" panose="02000603000000000000" pitchFamily="2" charset="0"/>
              </a:rPr>
              <a:t>Incident </a:t>
            </a:r>
            <a:r>
              <a:rPr lang="en-GB" sz="2800" dirty="0" smtClean="0">
                <a:latin typeface="Glypha" panose="02000603000000000000" pitchFamily="2" charset="0"/>
              </a:rPr>
              <a:t>governance structure </a:t>
            </a:r>
            <a:r>
              <a:rPr lang="en-GB" sz="2800" dirty="0" smtClean="0">
                <a:latin typeface="Glypha" panose="02000603000000000000" pitchFamily="2" charset="0"/>
              </a:rPr>
              <a:t>in a crisis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Glypha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lypha" panose="02000603000000000000" pitchFamily="2" charset="0"/>
              </a:rPr>
              <a:t>Liaison with a </a:t>
            </a:r>
            <a:r>
              <a:rPr lang="en-GB" sz="2800" dirty="0" smtClean="0">
                <a:latin typeface="Glypha" panose="02000603000000000000" pitchFamily="2" charset="0"/>
              </a:rPr>
              <a:t>risk management specialist</a:t>
            </a:r>
            <a:endParaRPr lang="en-GB" sz="2800" dirty="0" smtClean="0">
              <a:latin typeface="Glypha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Glypha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800" dirty="0" smtClean="0">
                <a:latin typeface="Glypha" panose="02000603000000000000" pitchFamily="2" charset="0"/>
              </a:rPr>
              <a:t>Evacuation </a:t>
            </a:r>
            <a:r>
              <a:rPr lang="en-GB" sz="2800" dirty="0" smtClean="0">
                <a:latin typeface="Glypha" panose="02000603000000000000" pitchFamily="2" charset="0"/>
              </a:rPr>
              <a:t>planning</a:t>
            </a:r>
            <a:endParaRPr lang="en-GB" sz="2800" dirty="0" smtClean="0">
              <a:latin typeface="Glypha" panose="02000603000000000000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sz="2800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 smtClean="0">
              <a:latin typeface="Century Gothic" panose="020B0502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772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BTiQ Template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B81622"/>
      </a:accent1>
      <a:accent2>
        <a:srgbClr val="498262"/>
      </a:accent2>
      <a:accent3>
        <a:srgbClr val="4B1B14"/>
      </a:accent3>
      <a:accent4>
        <a:srgbClr val="D77620"/>
      </a:accent4>
      <a:accent5>
        <a:srgbClr val="3E4C5A"/>
      </a:accent5>
      <a:accent6>
        <a:srgbClr val="426251"/>
      </a:accent6>
      <a:hlink>
        <a:srgbClr val="D26900"/>
      </a:hlink>
      <a:folHlink>
        <a:srgbClr val="D8924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3818</TotalTime>
  <Words>566</Words>
  <Application>Microsoft Office PowerPoint</Application>
  <PresentationFormat>On-screen Show (4:3)</PresentationFormat>
  <Paragraphs>116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Century Gothic</vt:lpstr>
      <vt:lpstr>Glypha</vt:lpstr>
      <vt:lpstr>Tahoma</vt:lpstr>
      <vt:lpstr>Office Theme</vt:lpstr>
      <vt:lpstr>Custom Design</vt:lpstr>
      <vt:lpstr>Welcome</vt:lpstr>
      <vt:lpstr>PowerPoint Presentation</vt:lpstr>
      <vt:lpstr>Incident stages</vt:lpstr>
      <vt:lpstr>Normal business travel (pre-event)</vt:lpstr>
      <vt:lpstr>Incident</vt:lpstr>
      <vt:lpstr>Immediate post incident response  (+1hr – 5hrs)</vt:lpstr>
      <vt:lpstr>Recovery / evacuation  (5hrs+ post incident)</vt:lpstr>
      <vt:lpstr>Brussels – case study</vt:lpstr>
      <vt:lpstr>Considerations</vt:lpstr>
      <vt:lpstr>Pre-travel</vt:lpstr>
      <vt:lpstr>The corporate view</vt:lpstr>
      <vt:lpstr>Resilience best practice</vt:lpstr>
      <vt:lpstr>PowerPoint Presentation</vt:lpstr>
      <vt:lpstr>Thank you</vt:lpstr>
      <vt:lpstr>Our next webinar</vt:lpstr>
    </vt:vector>
  </TitlesOfParts>
  <Company>Centaur Media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Ian Newcomb</dc:creator>
  <cp:lastModifiedBy>Amanda Greenwood</cp:lastModifiedBy>
  <cp:revision>118</cp:revision>
  <dcterms:created xsi:type="dcterms:W3CDTF">2015-05-06T11:34:37Z</dcterms:created>
  <dcterms:modified xsi:type="dcterms:W3CDTF">2016-05-06T09:13:00Z</dcterms:modified>
</cp:coreProperties>
</file>