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9" r:id="rId3"/>
    <p:sldId id="264" r:id="rId4"/>
    <p:sldId id="271" r:id="rId5"/>
    <p:sldId id="273" r:id="rId6"/>
    <p:sldId id="272" r:id="rId7"/>
    <p:sldId id="275" r:id="rId8"/>
    <p:sldId id="276" r:id="rId9"/>
    <p:sldId id="277" r:id="rId10"/>
    <p:sldId id="278" r:id="rId11"/>
    <p:sldId id="279" r:id="rId12"/>
    <p:sldId id="28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4622" autoAdjust="0"/>
  </p:normalViewPr>
  <p:slideViewPr>
    <p:cSldViewPr snapToGrid="0"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0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89F57-9457-044D-8781-D3BF0A46DC77}" type="doc">
      <dgm:prSet loTypeId="urn:microsoft.com/office/officeart/2005/8/layout/cycle2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668937D-9F9B-B144-8B7E-39AFED384417}">
      <dgm:prSet phldrT="[Text]" custT="1"/>
      <dgm:spPr/>
      <dgm:t>
        <a:bodyPr/>
        <a:lstStyle/>
        <a:p>
          <a:r>
            <a:rPr lang="en-US" sz="2000" dirty="0" smtClean="0">
              <a:latin typeface="Glypha" pitchFamily="2" charset="0"/>
            </a:rPr>
            <a:t>Data</a:t>
          </a:r>
          <a:endParaRPr lang="en-US" sz="2000" dirty="0">
            <a:latin typeface="Glypha" pitchFamily="2" charset="0"/>
          </a:endParaRPr>
        </a:p>
      </dgm:t>
    </dgm:pt>
    <dgm:pt modelId="{C484C671-CB6C-BF42-BF41-C58F723F9BC9}" type="parTrans" cxnId="{1D449B06-C025-0040-837F-A9EF337F1A0D}">
      <dgm:prSet/>
      <dgm:spPr/>
      <dgm:t>
        <a:bodyPr/>
        <a:lstStyle/>
        <a:p>
          <a:endParaRPr lang="en-US"/>
        </a:p>
      </dgm:t>
    </dgm:pt>
    <dgm:pt modelId="{5DB4A4BA-6BF1-0341-9923-C7295CC7C4DA}" type="sibTrans" cxnId="{1D449B06-C025-0040-837F-A9EF337F1A0D}">
      <dgm:prSet/>
      <dgm:spPr/>
      <dgm:t>
        <a:bodyPr/>
        <a:lstStyle/>
        <a:p>
          <a:endParaRPr lang="en-US"/>
        </a:p>
      </dgm:t>
    </dgm:pt>
    <dgm:pt modelId="{F17D3567-567D-2D45-B9D6-F97FB83C7C2D}">
      <dgm:prSet phldrT="[Text]" custT="1"/>
      <dgm:spPr/>
      <dgm:t>
        <a:bodyPr/>
        <a:lstStyle/>
        <a:p>
          <a:r>
            <a:rPr lang="en-US" sz="2000" dirty="0" smtClean="0">
              <a:latin typeface="Glypha" pitchFamily="2" charset="0"/>
            </a:rPr>
            <a:t>Stake-holders</a:t>
          </a:r>
          <a:endParaRPr lang="en-US" sz="2000" dirty="0">
            <a:latin typeface="Glypha" pitchFamily="2" charset="0"/>
          </a:endParaRPr>
        </a:p>
      </dgm:t>
    </dgm:pt>
    <dgm:pt modelId="{590113A0-AFB1-C341-8FE2-7AA7A1B8EA5A}" type="parTrans" cxnId="{5786DA49-B0FB-C342-ABAA-30640DB91E51}">
      <dgm:prSet/>
      <dgm:spPr/>
      <dgm:t>
        <a:bodyPr/>
        <a:lstStyle/>
        <a:p>
          <a:endParaRPr lang="en-US"/>
        </a:p>
      </dgm:t>
    </dgm:pt>
    <dgm:pt modelId="{53956CE2-6B22-D346-851A-0C53B0D03792}" type="sibTrans" cxnId="{5786DA49-B0FB-C342-ABAA-30640DB91E51}">
      <dgm:prSet/>
      <dgm:spPr/>
      <dgm:t>
        <a:bodyPr/>
        <a:lstStyle/>
        <a:p>
          <a:endParaRPr lang="en-US"/>
        </a:p>
      </dgm:t>
    </dgm:pt>
    <dgm:pt modelId="{18E48729-9DF0-CE4F-98A6-0BDCBBDB9AA3}">
      <dgm:prSet phldrT="[Text]" custT="1"/>
      <dgm:spPr/>
      <dgm:t>
        <a:bodyPr/>
        <a:lstStyle/>
        <a:p>
          <a:r>
            <a:rPr lang="en-US" sz="2000" dirty="0" smtClean="0">
              <a:latin typeface="Glypha" pitchFamily="2" charset="0"/>
            </a:rPr>
            <a:t>Value for money</a:t>
          </a:r>
          <a:endParaRPr lang="en-US" sz="2000" dirty="0">
            <a:latin typeface="Glypha" pitchFamily="2" charset="0"/>
          </a:endParaRPr>
        </a:p>
      </dgm:t>
    </dgm:pt>
    <dgm:pt modelId="{BD7E6E77-A660-6349-B7B8-087F702CDC61}" type="parTrans" cxnId="{60D9636D-28C5-484D-BA76-FF40DAEF825C}">
      <dgm:prSet/>
      <dgm:spPr/>
      <dgm:t>
        <a:bodyPr/>
        <a:lstStyle/>
        <a:p>
          <a:endParaRPr lang="en-US"/>
        </a:p>
      </dgm:t>
    </dgm:pt>
    <dgm:pt modelId="{A2E7A0B1-EC75-AC48-B82D-FDCC9753A32D}" type="sibTrans" cxnId="{60D9636D-28C5-484D-BA76-FF40DAEF825C}">
      <dgm:prSet/>
      <dgm:spPr/>
      <dgm:t>
        <a:bodyPr/>
        <a:lstStyle/>
        <a:p>
          <a:endParaRPr lang="en-US"/>
        </a:p>
      </dgm:t>
    </dgm:pt>
    <dgm:pt modelId="{70BA37CE-3539-4348-853A-21E9C4ECD1E7}">
      <dgm:prSet phldrT="[Text]" custT="1"/>
      <dgm:spPr/>
      <dgm:t>
        <a:bodyPr/>
        <a:lstStyle/>
        <a:p>
          <a:r>
            <a:rPr lang="en-US" sz="2000" dirty="0" smtClean="0">
              <a:latin typeface="Glypha" pitchFamily="2" charset="0"/>
            </a:rPr>
            <a:t>Process</a:t>
          </a:r>
          <a:endParaRPr lang="en-US" sz="2000" dirty="0">
            <a:latin typeface="Glypha" pitchFamily="2" charset="0"/>
          </a:endParaRPr>
        </a:p>
      </dgm:t>
    </dgm:pt>
    <dgm:pt modelId="{5CE0794E-3E71-104F-8968-55E4C71CE8C3}" type="parTrans" cxnId="{12C33D92-5C41-C54A-9A1D-180D964F4EB0}">
      <dgm:prSet/>
      <dgm:spPr/>
      <dgm:t>
        <a:bodyPr/>
        <a:lstStyle/>
        <a:p>
          <a:endParaRPr lang="en-US"/>
        </a:p>
      </dgm:t>
    </dgm:pt>
    <dgm:pt modelId="{3839ED7A-BCC3-3A43-9956-4DCE20F8186E}" type="sibTrans" cxnId="{12C33D92-5C41-C54A-9A1D-180D964F4EB0}">
      <dgm:prSet/>
      <dgm:spPr/>
      <dgm:t>
        <a:bodyPr/>
        <a:lstStyle/>
        <a:p>
          <a:endParaRPr lang="en-US"/>
        </a:p>
      </dgm:t>
    </dgm:pt>
    <dgm:pt modelId="{DFA88A88-3B0D-ED43-80C0-72EDF26786AB}">
      <dgm:prSet phldrT="[Text]" custT="1"/>
      <dgm:spPr/>
      <dgm:t>
        <a:bodyPr/>
        <a:lstStyle/>
        <a:p>
          <a:r>
            <a:rPr lang="en-US" sz="2000" dirty="0" smtClean="0">
              <a:latin typeface="Glypha" pitchFamily="2" charset="0"/>
            </a:rPr>
            <a:t>Comms</a:t>
          </a:r>
          <a:endParaRPr lang="en-US" sz="2000" dirty="0">
            <a:latin typeface="Glypha" pitchFamily="2" charset="0"/>
          </a:endParaRPr>
        </a:p>
      </dgm:t>
    </dgm:pt>
    <dgm:pt modelId="{1B595A07-2EFB-DA48-8028-439F70AA5DEC}" type="parTrans" cxnId="{EF9312A6-36E3-4943-B960-275833CBCE91}">
      <dgm:prSet/>
      <dgm:spPr/>
      <dgm:t>
        <a:bodyPr/>
        <a:lstStyle/>
        <a:p>
          <a:endParaRPr lang="en-US"/>
        </a:p>
      </dgm:t>
    </dgm:pt>
    <dgm:pt modelId="{F0915565-A022-C241-A0F7-9D2BE61B5664}" type="sibTrans" cxnId="{EF9312A6-36E3-4943-B960-275833CBCE91}">
      <dgm:prSet/>
      <dgm:spPr/>
      <dgm:t>
        <a:bodyPr/>
        <a:lstStyle/>
        <a:p>
          <a:endParaRPr lang="en-US"/>
        </a:p>
      </dgm:t>
    </dgm:pt>
    <dgm:pt modelId="{7F4762EA-CA59-AE4E-802C-36C8523B4272}" type="pres">
      <dgm:prSet presAssocID="{A4889F57-9457-044D-8781-D3BF0A46DC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6F229A-C69E-5647-896B-125E47B20947}" type="pres">
      <dgm:prSet presAssocID="{3668937D-9F9B-B144-8B7E-39AFED384417}" presName="node" presStyleLbl="node1" presStyleIdx="0" presStyleCnt="5" custRadScaleRad="966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C57D21-B828-7D4B-93CA-167809EBBE7B}" type="pres">
      <dgm:prSet presAssocID="{5DB4A4BA-6BF1-0341-9923-C7295CC7C4DA}" presName="sibTrans" presStyleLbl="sibTrans2D1" presStyleIdx="0" presStyleCnt="5"/>
      <dgm:spPr/>
      <dgm:t>
        <a:bodyPr/>
        <a:lstStyle/>
        <a:p>
          <a:endParaRPr lang="en-GB"/>
        </a:p>
      </dgm:t>
    </dgm:pt>
    <dgm:pt modelId="{5C0A0A2C-3B87-EF46-A78A-8C9DE2E0C6F9}" type="pres">
      <dgm:prSet presAssocID="{5DB4A4BA-6BF1-0341-9923-C7295CC7C4DA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FBCE37F-6E37-FC46-BBE3-455DB254ACF6}" type="pres">
      <dgm:prSet presAssocID="{F17D3567-567D-2D45-B9D6-F97FB83C7C2D}" presName="node" presStyleLbl="node1" presStyleIdx="1" presStyleCnt="5" custRadScaleRad="100337" custRadScaleInc="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934B5-567E-6D48-A2A0-B018CCBAFD2B}" type="pres">
      <dgm:prSet presAssocID="{53956CE2-6B22-D346-851A-0C53B0D03792}" presName="sibTrans" presStyleLbl="sibTrans2D1" presStyleIdx="1" presStyleCnt="5"/>
      <dgm:spPr/>
      <dgm:t>
        <a:bodyPr/>
        <a:lstStyle/>
        <a:p>
          <a:endParaRPr lang="en-GB"/>
        </a:p>
      </dgm:t>
    </dgm:pt>
    <dgm:pt modelId="{C43DA918-9F5F-4945-8607-55ACED09BBD8}" type="pres">
      <dgm:prSet presAssocID="{53956CE2-6B22-D346-851A-0C53B0D03792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910DF177-00D4-C84D-90A8-1F9D9ECE9424}" type="pres">
      <dgm:prSet presAssocID="{18E48729-9DF0-CE4F-98A6-0BDCBBDB9AA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7BFC09-D0A3-FA4D-8766-8C9DA4C4030D}" type="pres">
      <dgm:prSet presAssocID="{A2E7A0B1-EC75-AC48-B82D-FDCC9753A32D}" presName="sibTrans" presStyleLbl="sibTrans2D1" presStyleIdx="2" presStyleCnt="5"/>
      <dgm:spPr/>
      <dgm:t>
        <a:bodyPr/>
        <a:lstStyle/>
        <a:p>
          <a:endParaRPr lang="en-GB"/>
        </a:p>
      </dgm:t>
    </dgm:pt>
    <dgm:pt modelId="{A8E92358-B90D-8443-98C8-46ACF35A4EDD}" type="pres">
      <dgm:prSet presAssocID="{A2E7A0B1-EC75-AC48-B82D-FDCC9753A32D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115E958-7507-194E-997A-757FD30C7AF2}" type="pres">
      <dgm:prSet presAssocID="{70BA37CE-3539-4348-853A-21E9C4ECD1E7}" presName="node" presStyleLbl="node1" presStyleIdx="3" presStyleCnt="5" custRadScaleRad="100085" custRadScaleInc="-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585C7-7B0A-864B-8C9B-F5794187A792}" type="pres">
      <dgm:prSet presAssocID="{3839ED7A-BCC3-3A43-9956-4DCE20F8186E}" presName="sibTrans" presStyleLbl="sibTrans2D1" presStyleIdx="3" presStyleCnt="5"/>
      <dgm:spPr/>
      <dgm:t>
        <a:bodyPr/>
        <a:lstStyle/>
        <a:p>
          <a:endParaRPr lang="en-GB"/>
        </a:p>
      </dgm:t>
    </dgm:pt>
    <dgm:pt modelId="{75CE9AC3-9588-D84A-9DF9-7456CF6E058D}" type="pres">
      <dgm:prSet presAssocID="{3839ED7A-BCC3-3A43-9956-4DCE20F8186E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AB08B166-711C-EF45-A36C-7717E6DC3192}" type="pres">
      <dgm:prSet presAssocID="{DFA88A88-3B0D-ED43-80C0-72EDF26786AB}" presName="node" presStyleLbl="node1" presStyleIdx="4" presStyleCnt="5" custRadScaleRad="99021" custRadScaleInc="-50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0A81D3-736E-0047-9996-942547323F27}" type="pres">
      <dgm:prSet presAssocID="{F0915565-A022-C241-A0F7-9D2BE61B5664}" presName="sibTrans" presStyleLbl="sibTrans2D1" presStyleIdx="4" presStyleCnt="5"/>
      <dgm:spPr/>
      <dgm:t>
        <a:bodyPr/>
        <a:lstStyle/>
        <a:p>
          <a:endParaRPr lang="en-GB"/>
        </a:p>
      </dgm:t>
    </dgm:pt>
    <dgm:pt modelId="{F5371384-3A29-2B41-8906-F4802C1E7547}" type="pres">
      <dgm:prSet presAssocID="{F0915565-A022-C241-A0F7-9D2BE61B5664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AAE90763-A8A7-4E74-99B7-A268AFDB256C}" type="presOf" srcId="{A4889F57-9457-044D-8781-D3BF0A46DC77}" destId="{7F4762EA-CA59-AE4E-802C-36C8523B4272}" srcOrd="0" destOrd="0" presId="urn:microsoft.com/office/officeart/2005/8/layout/cycle2"/>
    <dgm:cxn modelId="{04A2FD19-7882-43B1-9414-B6FAA77B5D93}" type="presOf" srcId="{5DB4A4BA-6BF1-0341-9923-C7295CC7C4DA}" destId="{5C0A0A2C-3B87-EF46-A78A-8C9DE2E0C6F9}" srcOrd="1" destOrd="0" presId="urn:microsoft.com/office/officeart/2005/8/layout/cycle2"/>
    <dgm:cxn modelId="{CAE7D1D5-FCCB-42AB-9787-4D688A3FB934}" type="presOf" srcId="{18E48729-9DF0-CE4F-98A6-0BDCBBDB9AA3}" destId="{910DF177-00D4-C84D-90A8-1F9D9ECE9424}" srcOrd="0" destOrd="0" presId="urn:microsoft.com/office/officeart/2005/8/layout/cycle2"/>
    <dgm:cxn modelId="{EF9312A6-36E3-4943-B960-275833CBCE91}" srcId="{A4889F57-9457-044D-8781-D3BF0A46DC77}" destId="{DFA88A88-3B0D-ED43-80C0-72EDF26786AB}" srcOrd="4" destOrd="0" parTransId="{1B595A07-2EFB-DA48-8028-439F70AA5DEC}" sibTransId="{F0915565-A022-C241-A0F7-9D2BE61B5664}"/>
    <dgm:cxn modelId="{DDE60DEF-01F6-4D81-BD07-8556E5CAC7D4}" type="presOf" srcId="{70BA37CE-3539-4348-853A-21E9C4ECD1E7}" destId="{D115E958-7507-194E-997A-757FD30C7AF2}" srcOrd="0" destOrd="0" presId="urn:microsoft.com/office/officeart/2005/8/layout/cycle2"/>
    <dgm:cxn modelId="{21B4765C-C05D-426D-B7F5-70BE9FD019D1}" type="presOf" srcId="{5DB4A4BA-6BF1-0341-9923-C7295CC7C4DA}" destId="{19C57D21-B828-7D4B-93CA-167809EBBE7B}" srcOrd="0" destOrd="0" presId="urn:microsoft.com/office/officeart/2005/8/layout/cycle2"/>
    <dgm:cxn modelId="{60D9636D-28C5-484D-BA76-FF40DAEF825C}" srcId="{A4889F57-9457-044D-8781-D3BF0A46DC77}" destId="{18E48729-9DF0-CE4F-98A6-0BDCBBDB9AA3}" srcOrd="2" destOrd="0" parTransId="{BD7E6E77-A660-6349-B7B8-087F702CDC61}" sibTransId="{A2E7A0B1-EC75-AC48-B82D-FDCC9753A32D}"/>
    <dgm:cxn modelId="{55254478-FE2E-4D4F-8935-BFE32721CA12}" type="presOf" srcId="{53956CE2-6B22-D346-851A-0C53B0D03792}" destId="{B10934B5-567E-6D48-A2A0-B018CCBAFD2B}" srcOrd="0" destOrd="0" presId="urn:microsoft.com/office/officeart/2005/8/layout/cycle2"/>
    <dgm:cxn modelId="{219405FE-2C34-46C3-A242-FAAC8869BB2A}" type="presOf" srcId="{F17D3567-567D-2D45-B9D6-F97FB83C7C2D}" destId="{3FBCE37F-6E37-FC46-BBE3-455DB254ACF6}" srcOrd="0" destOrd="0" presId="urn:microsoft.com/office/officeart/2005/8/layout/cycle2"/>
    <dgm:cxn modelId="{12C33D92-5C41-C54A-9A1D-180D964F4EB0}" srcId="{A4889F57-9457-044D-8781-D3BF0A46DC77}" destId="{70BA37CE-3539-4348-853A-21E9C4ECD1E7}" srcOrd="3" destOrd="0" parTransId="{5CE0794E-3E71-104F-8968-55E4C71CE8C3}" sibTransId="{3839ED7A-BCC3-3A43-9956-4DCE20F8186E}"/>
    <dgm:cxn modelId="{3F34CC1F-6B06-422B-A917-6C5529F30062}" type="presOf" srcId="{A2E7A0B1-EC75-AC48-B82D-FDCC9753A32D}" destId="{4F7BFC09-D0A3-FA4D-8766-8C9DA4C4030D}" srcOrd="0" destOrd="0" presId="urn:microsoft.com/office/officeart/2005/8/layout/cycle2"/>
    <dgm:cxn modelId="{19255CFE-08A6-4326-A07B-7370536A0A75}" type="presOf" srcId="{F0915565-A022-C241-A0F7-9D2BE61B5664}" destId="{E50A81D3-736E-0047-9996-942547323F27}" srcOrd="0" destOrd="0" presId="urn:microsoft.com/office/officeart/2005/8/layout/cycle2"/>
    <dgm:cxn modelId="{4D0FAA8C-6DE3-47CC-88DC-570012BAAD58}" type="presOf" srcId="{3668937D-9F9B-B144-8B7E-39AFED384417}" destId="{F66F229A-C69E-5647-896B-125E47B20947}" srcOrd="0" destOrd="0" presId="urn:microsoft.com/office/officeart/2005/8/layout/cycle2"/>
    <dgm:cxn modelId="{823612F0-D67D-42A1-BF7C-5E32B763438E}" type="presOf" srcId="{3839ED7A-BCC3-3A43-9956-4DCE20F8186E}" destId="{A86585C7-7B0A-864B-8C9B-F5794187A792}" srcOrd="0" destOrd="0" presId="urn:microsoft.com/office/officeart/2005/8/layout/cycle2"/>
    <dgm:cxn modelId="{7DD21F21-E01E-46DF-B9F6-69F9CB6EF827}" type="presOf" srcId="{3839ED7A-BCC3-3A43-9956-4DCE20F8186E}" destId="{75CE9AC3-9588-D84A-9DF9-7456CF6E058D}" srcOrd="1" destOrd="0" presId="urn:microsoft.com/office/officeart/2005/8/layout/cycle2"/>
    <dgm:cxn modelId="{5786DA49-B0FB-C342-ABAA-30640DB91E51}" srcId="{A4889F57-9457-044D-8781-D3BF0A46DC77}" destId="{F17D3567-567D-2D45-B9D6-F97FB83C7C2D}" srcOrd="1" destOrd="0" parTransId="{590113A0-AFB1-C341-8FE2-7AA7A1B8EA5A}" sibTransId="{53956CE2-6B22-D346-851A-0C53B0D03792}"/>
    <dgm:cxn modelId="{22B7952E-B3A8-441C-904F-E1A0C0C43A44}" type="presOf" srcId="{A2E7A0B1-EC75-AC48-B82D-FDCC9753A32D}" destId="{A8E92358-B90D-8443-98C8-46ACF35A4EDD}" srcOrd="1" destOrd="0" presId="urn:microsoft.com/office/officeart/2005/8/layout/cycle2"/>
    <dgm:cxn modelId="{1D449B06-C025-0040-837F-A9EF337F1A0D}" srcId="{A4889F57-9457-044D-8781-D3BF0A46DC77}" destId="{3668937D-9F9B-B144-8B7E-39AFED384417}" srcOrd="0" destOrd="0" parTransId="{C484C671-CB6C-BF42-BF41-C58F723F9BC9}" sibTransId="{5DB4A4BA-6BF1-0341-9923-C7295CC7C4DA}"/>
    <dgm:cxn modelId="{B983B13C-B996-48A0-A6EE-0AFA0CCEB9AB}" type="presOf" srcId="{53956CE2-6B22-D346-851A-0C53B0D03792}" destId="{C43DA918-9F5F-4945-8607-55ACED09BBD8}" srcOrd="1" destOrd="0" presId="urn:microsoft.com/office/officeart/2005/8/layout/cycle2"/>
    <dgm:cxn modelId="{5B1CD3AF-2CF5-4F92-8853-43775CC1B809}" type="presOf" srcId="{F0915565-A022-C241-A0F7-9D2BE61B5664}" destId="{F5371384-3A29-2B41-8906-F4802C1E7547}" srcOrd="1" destOrd="0" presId="urn:microsoft.com/office/officeart/2005/8/layout/cycle2"/>
    <dgm:cxn modelId="{1B8FD84A-6684-4E5D-A277-AF15BDDA4D70}" type="presOf" srcId="{DFA88A88-3B0D-ED43-80C0-72EDF26786AB}" destId="{AB08B166-711C-EF45-A36C-7717E6DC3192}" srcOrd="0" destOrd="0" presId="urn:microsoft.com/office/officeart/2005/8/layout/cycle2"/>
    <dgm:cxn modelId="{03635360-7DA4-42E6-B4CD-0AD557F99971}" type="presParOf" srcId="{7F4762EA-CA59-AE4E-802C-36C8523B4272}" destId="{F66F229A-C69E-5647-896B-125E47B20947}" srcOrd="0" destOrd="0" presId="urn:microsoft.com/office/officeart/2005/8/layout/cycle2"/>
    <dgm:cxn modelId="{0A8CBE53-C4C9-4142-BB50-991AEF984086}" type="presParOf" srcId="{7F4762EA-CA59-AE4E-802C-36C8523B4272}" destId="{19C57D21-B828-7D4B-93CA-167809EBBE7B}" srcOrd="1" destOrd="0" presId="urn:microsoft.com/office/officeart/2005/8/layout/cycle2"/>
    <dgm:cxn modelId="{5CA4F89B-91E5-45F9-BCEC-1E72C89D34BC}" type="presParOf" srcId="{19C57D21-B828-7D4B-93CA-167809EBBE7B}" destId="{5C0A0A2C-3B87-EF46-A78A-8C9DE2E0C6F9}" srcOrd="0" destOrd="0" presId="urn:microsoft.com/office/officeart/2005/8/layout/cycle2"/>
    <dgm:cxn modelId="{4649638E-48C2-44B4-A3C0-B84C35B64DB2}" type="presParOf" srcId="{7F4762EA-CA59-AE4E-802C-36C8523B4272}" destId="{3FBCE37F-6E37-FC46-BBE3-455DB254ACF6}" srcOrd="2" destOrd="0" presId="urn:microsoft.com/office/officeart/2005/8/layout/cycle2"/>
    <dgm:cxn modelId="{3F9E4663-B239-482D-AAEB-8D6B706A60C0}" type="presParOf" srcId="{7F4762EA-CA59-AE4E-802C-36C8523B4272}" destId="{B10934B5-567E-6D48-A2A0-B018CCBAFD2B}" srcOrd="3" destOrd="0" presId="urn:microsoft.com/office/officeart/2005/8/layout/cycle2"/>
    <dgm:cxn modelId="{C5D1A389-38CD-436F-967F-D50A97C9F508}" type="presParOf" srcId="{B10934B5-567E-6D48-A2A0-B018CCBAFD2B}" destId="{C43DA918-9F5F-4945-8607-55ACED09BBD8}" srcOrd="0" destOrd="0" presId="urn:microsoft.com/office/officeart/2005/8/layout/cycle2"/>
    <dgm:cxn modelId="{565E0431-C935-4076-8B94-39454E760776}" type="presParOf" srcId="{7F4762EA-CA59-AE4E-802C-36C8523B4272}" destId="{910DF177-00D4-C84D-90A8-1F9D9ECE9424}" srcOrd="4" destOrd="0" presId="urn:microsoft.com/office/officeart/2005/8/layout/cycle2"/>
    <dgm:cxn modelId="{1178AC2E-11A6-4C44-8C51-B31FEBC94EEB}" type="presParOf" srcId="{7F4762EA-CA59-AE4E-802C-36C8523B4272}" destId="{4F7BFC09-D0A3-FA4D-8766-8C9DA4C4030D}" srcOrd="5" destOrd="0" presId="urn:microsoft.com/office/officeart/2005/8/layout/cycle2"/>
    <dgm:cxn modelId="{BFC0B77C-4392-430F-8C51-C486B917C861}" type="presParOf" srcId="{4F7BFC09-D0A3-FA4D-8766-8C9DA4C4030D}" destId="{A8E92358-B90D-8443-98C8-46ACF35A4EDD}" srcOrd="0" destOrd="0" presId="urn:microsoft.com/office/officeart/2005/8/layout/cycle2"/>
    <dgm:cxn modelId="{5A589A3D-EF8E-466E-AB35-4559AC773AFF}" type="presParOf" srcId="{7F4762EA-CA59-AE4E-802C-36C8523B4272}" destId="{D115E958-7507-194E-997A-757FD30C7AF2}" srcOrd="6" destOrd="0" presId="urn:microsoft.com/office/officeart/2005/8/layout/cycle2"/>
    <dgm:cxn modelId="{B7CEAB28-C6BC-4715-8346-C984B43F0136}" type="presParOf" srcId="{7F4762EA-CA59-AE4E-802C-36C8523B4272}" destId="{A86585C7-7B0A-864B-8C9B-F5794187A792}" srcOrd="7" destOrd="0" presId="urn:microsoft.com/office/officeart/2005/8/layout/cycle2"/>
    <dgm:cxn modelId="{68376DAD-D79A-44B4-8526-C0B4E65821D5}" type="presParOf" srcId="{A86585C7-7B0A-864B-8C9B-F5794187A792}" destId="{75CE9AC3-9588-D84A-9DF9-7456CF6E058D}" srcOrd="0" destOrd="0" presId="urn:microsoft.com/office/officeart/2005/8/layout/cycle2"/>
    <dgm:cxn modelId="{45B9A23A-9F32-4803-B1E5-ECDE4EA45B18}" type="presParOf" srcId="{7F4762EA-CA59-AE4E-802C-36C8523B4272}" destId="{AB08B166-711C-EF45-A36C-7717E6DC3192}" srcOrd="8" destOrd="0" presId="urn:microsoft.com/office/officeart/2005/8/layout/cycle2"/>
    <dgm:cxn modelId="{85413E16-ECE3-4B6D-A7D0-BAFDB7EC3FA2}" type="presParOf" srcId="{7F4762EA-CA59-AE4E-802C-36C8523B4272}" destId="{E50A81D3-736E-0047-9996-942547323F27}" srcOrd="9" destOrd="0" presId="urn:microsoft.com/office/officeart/2005/8/layout/cycle2"/>
    <dgm:cxn modelId="{073191F9-3C72-4125-B291-4A007D7E09EF}" type="presParOf" srcId="{E50A81D3-736E-0047-9996-942547323F27}" destId="{F5371384-3A29-2B41-8906-F4802C1E75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229A-C69E-5647-896B-125E47B20947}">
      <dsp:nvSpPr>
        <dsp:cNvPr id="0" name=""/>
        <dsp:cNvSpPr/>
      </dsp:nvSpPr>
      <dsp:spPr>
        <a:xfrm>
          <a:off x="2474695" y="73484"/>
          <a:ext cx="1680009" cy="168000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lypha" pitchFamily="2" charset="0"/>
            </a:rPr>
            <a:t>Data</a:t>
          </a:r>
          <a:endParaRPr lang="en-US" sz="2000" kern="1200" dirty="0">
            <a:latin typeface="Glypha" pitchFamily="2" charset="0"/>
          </a:endParaRPr>
        </a:p>
      </dsp:txBody>
      <dsp:txXfrm>
        <a:off x="2720727" y="319516"/>
        <a:ext cx="1187945" cy="1187945"/>
      </dsp:txXfrm>
    </dsp:sp>
    <dsp:sp modelId="{19C57D21-B828-7D4B-93CA-167809EBBE7B}">
      <dsp:nvSpPr>
        <dsp:cNvPr id="0" name=""/>
        <dsp:cNvSpPr/>
      </dsp:nvSpPr>
      <dsp:spPr>
        <a:xfrm rot="2167800">
          <a:off x="4106339" y="1380676"/>
          <a:ext cx="473361" cy="567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119994" y="1452212"/>
        <a:ext cx="331353" cy="340201"/>
      </dsp:txXfrm>
    </dsp:sp>
    <dsp:sp modelId="{3FBCE37F-6E37-FC46-BBE3-455DB254ACF6}">
      <dsp:nvSpPr>
        <dsp:cNvPr id="0" name=""/>
        <dsp:cNvSpPr/>
      </dsp:nvSpPr>
      <dsp:spPr>
        <a:xfrm>
          <a:off x="4552976" y="1590660"/>
          <a:ext cx="1680009" cy="168000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lypha" pitchFamily="2" charset="0"/>
            </a:rPr>
            <a:t>Stake-holders</a:t>
          </a:r>
          <a:endParaRPr lang="en-US" sz="2000" kern="1200" dirty="0">
            <a:latin typeface="Glypha" pitchFamily="2" charset="0"/>
          </a:endParaRPr>
        </a:p>
      </dsp:txBody>
      <dsp:txXfrm>
        <a:off x="4799008" y="1836692"/>
        <a:ext cx="1187945" cy="1187945"/>
      </dsp:txXfrm>
    </dsp:sp>
    <dsp:sp modelId="{B10934B5-567E-6D48-A2A0-B018CCBAFD2B}">
      <dsp:nvSpPr>
        <dsp:cNvPr id="0" name=""/>
        <dsp:cNvSpPr/>
      </dsp:nvSpPr>
      <dsp:spPr>
        <a:xfrm rot="6579583">
          <a:off x="4788554" y="3281487"/>
          <a:ext cx="398359" cy="567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9612"/>
                <a:satOff val="-10893"/>
                <a:lumOff val="1056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49612"/>
                <a:satOff val="-10893"/>
                <a:lumOff val="1056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868411" y="3338617"/>
        <a:ext cx="278851" cy="340201"/>
      </dsp:txXfrm>
    </dsp:sp>
    <dsp:sp modelId="{910DF177-00D4-C84D-90A8-1F9D9ECE9424}">
      <dsp:nvSpPr>
        <dsp:cNvPr id="0" name=""/>
        <dsp:cNvSpPr/>
      </dsp:nvSpPr>
      <dsp:spPr>
        <a:xfrm>
          <a:off x="3734895" y="3880543"/>
          <a:ext cx="1680009" cy="168000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lypha" pitchFamily="2" charset="0"/>
            </a:rPr>
            <a:t>Value for money</a:t>
          </a:r>
          <a:endParaRPr lang="en-US" sz="2000" kern="1200" dirty="0">
            <a:latin typeface="Glypha" pitchFamily="2" charset="0"/>
          </a:endParaRPr>
        </a:p>
      </dsp:txBody>
      <dsp:txXfrm>
        <a:off x="3980927" y="4126575"/>
        <a:ext cx="1187945" cy="1187945"/>
      </dsp:txXfrm>
    </dsp:sp>
    <dsp:sp modelId="{4F7BFC09-D0A3-FA4D-8766-8C9DA4C4030D}">
      <dsp:nvSpPr>
        <dsp:cNvPr id="0" name=""/>
        <dsp:cNvSpPr/>
      </dsp:nvSpPr>
      <dsp:spPr>
        <a:xfrm rot="10797203">
          <a:off x="3108131" y="4438060"/>
          <a:ext cx="442913" cy="567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99224"/>
                <a:satOff val="-21787"/>
                <a:lumOff val="21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99224"/>
                <a:satOff val="-21787"/>
                <a:lumOff val="21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41005" y="4551407"/>
        <a:ext cx="310039" cy="340201"/>
      </dsp:txXfrm>
    </dsp:sp>
    <dsp:sp modelId="{D115E958-7507-194E-997A-757FD30C7AF2}">
      <dsp:nvSpPr>
        <dsp:cNvPr id="0" name=""/>
        <dsp:cNvSpPr/>
      </dsp:nvSpPr>
      <dsp:spPr>
        <a:xfrm>
          <a:off x="1219201" y="3882590"/>
          <a:ext cx="1680009" cy="168000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lypha" pitchFamily="2" charset="0"/>
            </a:rPr>
            <a:t>Process</a:t>
          </a:r>
          <a:endParaRPr lang="en-US" sz="2000" kern="1200" dirty="0">
            <a:latin typeface="Glypha" pitchFamily="2" charset="0"/>
          </a:endParaRPr>
        </a:p>
      </dsp:txBody>
      <dsp:txXfrm>
        <a:off x="1465233" y="4128622"/>
        <a:ext cx="1187945" cy="1187945"/>
      </dsp:txXfrm>
    </dsp:sp>
    <dsp:sp modelId="{A86585C7-7B0A-864B-8C9B-F5794187A792}">
      <dsp:nvSpPr>
        <dsp:cNvPr id="0" name=""/>
        <dsp:cNvSpPr/>
      </dsp:nvSpPr>
      <dsp:spPr>
        <a:xfrm rot="15083714">
          <a:off x="1465508" y="3286304"/>
          <a:ext cx="411268" cy="567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48836"/>
                <a:satOff val="-32680"/>
                <a:lumOff val="316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148836"/>
                <a:satOff val="-32680"/>
                <a:lumOff val="316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1546879" y="3458171"/>
        <a:ext cx="287888" cy="340201"/>
      </dsp:txXfrm>
    </dsp:sp>
    <dsp:sp modelId="{AB08B166-711C-EF45-A36C-7717E6DC3192}">
      <dsp:nvSpPr>
        <dsp:cNvPr id="0" name=""/>
        <dsp:cNvSpPr/>
      </dsp:nvSpPr>
      <dsp:spPr>
        <a:xfrm>
          <a:off x="435647" y="1554948"/>
          <a:ext cx="1680009" cy="168000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lypha" pitchFamily="2" charset="0"/>
            </a:rPr>
            <a:t>Comms</a:t>
          </a:r>
          <a:endParaRPr lang="en-US" sz="2000" kern="1200" dirty="0">
            <a:latin typeface="Glypha" pitchFamily="2" charset="0"/>
          </a:endParaRPr>
        </a:p>
      </dsp:txBody>
      <dsp:txXfrm>
        <a:off x="681679" y="1800980"/>
        <a:ext cx="1187945" cy="1187945"/>
      </dsp:txXfrm>
    </dsp:sp>
    <dsp:sp modelId="{E50A81D3-736E-0047-9996-942547323F27}">
      <dsp:nvSpPr>
        <dsp:cNvPr id="0" name=""/>
        <dsp:cNvSpPr/>
      </dsp:nvSpPr>
      <dsp:spPr>
        <a:xfrm rot="19439990">
          <a:off x="2062272" y="1378129"/>
          <a:ext cx="445410" cy="567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98448"/>
                <a:satOff val="-43574"/>
                <a:lumOff val="422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198448"/>
                <a:satOff val="-43574"/>
                <a:lumOff val="422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075032" y="1530801"/>
        <a:ext cx="311787" cy="340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4BB5-5B73-42CD-8431-DAD45FA7F0FF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1FC6-2957-4C0E-A352-992A575788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9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D30D9-BCD9-4D25-8AEE-857160BDB72C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73E8-D599-4E88-8ECB-B27F5D3AD5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TiQ021 POWERPOINT TEMPLATE-TITLE PAGE 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6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5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7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8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2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4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3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9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0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TiQ021 PP CONTENT-PAG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0" y="0"/>
            <a:ext cx="92641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7ED1-E8DE-4F4C-9E56-1CE9ECD5DAC8}" type="datetimeFigureOut">
              <a:rPr lang="en-US" smtClean="0"/>
              <a:pPr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04" y="6356351"/>
            <a:ext cx="189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solidFill>
                  <a:srgbClr val="C00000"/>
                </a:solidFill>
              </a:rPr>
              <a:t>@</a:t>
            </a:r>
            <a:r>
              <a:rPr lang="en-GB" sz="1200" b="1" dirty="0" err="1" smtClean="0">
                <a:solidFill>
                  <a:srgbClr val="C00000"/>
                </a:solidFill>
              </a:rPr>
              <a:t>BizTraveliQ</a:t>
            </a:r>
            <a:r>
              <a:rPr lang="en-GB" sz="1200" b="1" dirty="0" smtClean="0">
                <a:solidFill>
                  <a:srgbClr val="C00000"/>
                </a:solidFill>
              </a:rPr>
              <a:t>      #</a:t>
            </a:r>
            <a:r>
              <a:rPr lang="en-GB" sz="1200" b="1" dirty="0" err="1" smtClean="0">
                <a:solidFill>
                  <a:srgbClr val="C00000"/>
                </a:solidFill>
              </a:rPr>
              <a:t>btiqlive</a:t>
            </a:r>
            <a:endParaRPr lang="en-GB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9C0C-5C2D-476A-A34D-E5155CE81DD5}" type="datetimeFigureOut">
              <a:rPr lang="en-GB" smtClean="0"/>
              <a:pPr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6E47-27F4-4F34-AE35-82BBA1E46C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ditorial@businesstravel-iq.com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businesstravel-iq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199" y="2001328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Glypha" panose="02000603000000000000" pitchFamily="2" charset="0"/>
              </a:rPr>
              <a:t>Welcome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417639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From theory to practice: how to set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 </a:t>
            </a: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up a meetings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674" y="4563373"/>
            <a:ext cx="80872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If you have a question for our panel…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Tweet</a:t>
            </a:r>
            <a:r>
              <a:rPr lang="en-GB" sz="2000" dirty="0" smtClean="0">
                <a:latin typeface="Glypha" panose="02000603000000000000" pitchFamily="2" charset="0"/>
              </a:rPr>
              <a:t>: @</a:t>
            </a:r>
            <a:r>
              <a:rPr lang="en-GB" sz="2000" dirty="0" err="1" smtClean="0">
                <a:latin typeface="Glypha" panose="02000603000000000000" pitchFamily="2" charset="0"/>
              </a:rPr>
              <a:t>BizTraveliQ</a:t>
            </a:r>
            <a:r>
              <a:rPr lang="en-GB" sz="2000" dirty="0" smtClean="0">
                <a:latin typeface="Glypha" panose="02000603000000000000" pitchFamily="2" charset="0"/>
              </a:rPr>
              <a:t> #</a:t>
            </a:r>
            <a:r>
              <a:rPr lang="en-GB" sz="2000" dirty="0" err="1" smtClean="0">
                <a:latin typeface="Glypha" panose="02000603000000000000" pitchFamily="2" charset="0"/>
              </a:rPr>
              <a:t>btiqlive</a:t>
            </a:r>
            <a:endParaRPr lang="en-GB" sz="2000" dirty="0" smtClean="0">
              <a:latin typeface="Glypha" panose="02000603000000000000" pitchFamily="2" charset="0"/>
            </a:endParaRPr>
          </a:p>
          <a:p>
            <a:r>
              <a:rPr lang="en-GB" sz="2000" b="1" dirty="0" smtClean="0">
                <a:latin typeface="Glypha" panose="02000603000000000000" pitchFamily="2" charset="0"/>
              </a:rPr>
              <a:t>Email</a:t>
            </a:r>
            <a:r>
              <a:rPr lang="en-GB" sz="2000" dirty="0" smtClean="0">
                <a:latin typeface="Glypha" panose="02000603000000000000" pitchFamily="2" charset="0"/>
              </a:rPr>
              <a:t>: editorial@businesstravel-iq.com</a:t>
            </a:r>
          </a:p>
          <a:p>
            <a:r>
              <a:rPr lang="en-GB" sz="2000" dirty="0" smtClean="0">
                <a:latin typeface="Glypha" panose="02000603000000000000" pitchFamily="2" charset="0"/>
              </a:rPr>
              <a:t>Or ensure this symbol is blue       and fill the box </a:t>
            </a:r>
          </a:p>
          <a:p>
            <a:r>
              <a:rPr lang="en-GB" sz="2000" dirty="0" smtClean="0">
                <a:latin typeface="Glypha" panose="02000603000000000000" pitchFamily="2" charset="0"/>
              </a:rPr>
              <a:t>to the right of your screen</a:t>
            </a:r>
            <a:endParaRPr lang="en-GB" sz="2000" dirty="0">
              <a:latin typeface="Glypha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128" y="2000236"/>
            <a:ext cx="125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337" y="3800936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Samantha Van Leeuwen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PwC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3563" y="38009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Jean Squires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Lanyon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1811" y="3830206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Betty Low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Business Travel </a:t>
            </a:r>
            <a:r>
              <a:rPr lang="en-GB" sz="1200" dirty="0" err="1" smtClean="0">
                <a:latin typeface="Glypha" panose="02000603000000000000" pitchFamily="2" charset="0"/>
              </a:rPr>
              <a:t>iQ</a:t>
            </a:r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21" y="2316485"/>
            <a:ext cx="1484450" cy="1484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88" y="2316485"/>
            <a:ext cx="1524000" cy="152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51" y="5557990"/>
            <a:ext cx="334111" cy="293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1" y="2293723"/>
            <a:ext cx="1546762" cy="15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936260810"/>
              </p:ext>
            </p:extLst>
          </p:nvPr>
        </p:nvGraphicFramePr>
        <p:xfrm>
          <a:off x="947468" y="293329"/>
          <a:ext cx="6629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890"/>
            <a:ext cx="9228737" cy="676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0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F66F229A-C69E-5647-896B-125E47B20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graphicEl>
                                              <a:dgm id="{F66F229A-C69E-5647-896B-125E47B20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19C57D21-B828-7D4B-93CA-167809EBB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graphicEl>
                                              <a:dgm id="{19C57D21-B828-7D4B-93CA-167809EBB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FBCE37F-6E37-FC46-BBE3-455DB254A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>
                                            <p:graphicEl>
                                              <a:dgm id="{3FBCE37F-6E37-FC46-BBE3-455DB254A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B10934B5-567E-6D48-A2A0-B018CCBA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>
                                            <p:graphicEl>
                                              <a:dgm id="{B10934B5-567E-6D48-A2A0-B018CCBAF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910DF177-00D4-C84D-90A8-1F9D9ECE9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graphicEl>
                                              <a:dgm id="{910DF177-00D4-C84D-90A8-1F9D9ECE9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4F7BFC09-D0A3-FA4D-8766-8C9DA4C40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>
                                            <p:graphicEl>
                                              <a:dgm id="{4F7BFC09-D0A3-FA4D-8766-8C9DA4C40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115E958-7507-194E-997A-757FD30C7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>
                                            <p:graphicEl>
                                              <a:dgm id="{D115E958-7507-194E-997A-757FD30C7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86585C7-7B0A-864B-8C9B-F5794187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graphicEl>
                                              <a:dgm id="{A86585C7-7B0A-864B-8C9B-F5794187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B08B166-711C-EF45-A36C-7717E6DC3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>
                                            <p:graphicEl>
                                              <a:dgm id="{AB08B166-711C-EF45-A36C-7717E6DC3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E50A81D3-736E-0047-9996-942547323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graphicEl>
                                              <a:dgm id="{E50A81D3-736E-0047-9996-942547323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Glypha" pitchFamily="2" charset="0"/>
              </a:rPr>
              <a:t>Key learnings</a:t>
            </a:r>
            <a:endParaRPr lang="en-GB" sz="4000" dirty="0">
              <a:latin typeface="Glyph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113" y="1417639"/>
            <a:ext cx="5184378" cy="6480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square" lIns="108000" tIns="54000" rIns="54000" bIns="54000" rtlCol="0" anchor="ctr">
            <a:noAutofit/>
          </a:bodyPr>
          <a:lstStyle/>
          <a:p>
            <a:pPr indent="-273050"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  <a:latin typeface="Glypha" pitchFamily="2" charset="0"/>
                <a:cs typeface="Arial" charset="0"/>
              </a:rPr>
              <a:t>Relationships are key to the success of a strategic meetings programme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113" y="2201700"/>
            <a:ext cx="5184378" cy="648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square" lIns="108000" tIns="54000" rIns="54000" bIns="54000" rtlCol="0" anchor="ctr">
            <a:noAutofit/>
          </a:bodyPr>
          <a:lstStyle/>
          <a:p>
            <a:pPr indent="-180975">
              <a:spcAft>
                <a:spcPts val="600"/>
              </a:spcAft>
            </a:pPr>
            <a:endParaRPr lang="en-GB" dirty="0" smtClean="0">
              <a:solidFill>
                <a:schemeClr val="bg1"/>
              </a:solidFill>
              <a:cs typeface="Arial" charset="0"/>
            </a:endParaRPr>
          </a:p>
          <a:p>
            <a:pPr indent="-180975"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  <a:latin typeface="Glypha" pitchFamily="2" charset="0"/>
                <a:cs typeface="Arial" charset="0"/>
              </a:rPr>
              <a:t>But remember longevity </a:t>
            </a:r>
            <a:r>
              <a:rPr lang="en-GB" dirty="0">
                <a:solidFill>
                  <a:schemeClr val="bg1"/>
                </a:solidFill>
                <a:latin typeface="Glypha" pitchFamily="2" charset="0"/>
                <a:cs typeface="Arial" charset="0"/>
              </a:rPr>
              <a:t>of process, </a:t>
            </a:r>
            <a:r>
              <a:rPr lang="en-GB" dirty="0" smtClean="0">
                <a:solidFill>
                  <a:schemeClr val="bg1"/>
                </a:solidFill>
                <a:latin typeface="Glypha" pitchFamily="2" charset="0"/>
                <a:cs typeface="Arial" charset="0"/>
              </a:rPr>
              <a:t>change and relationships </a:t>
            </a:r>
            <a:r>
              <a:rPr lang="en-GB" dirty="0">
                <a:solidFill>
                  <a:schemeClr val="bg1"/>
                </a:solidFill>
                <a:latin typeface="Glypha" pitchFamily="2" charset="0"/>
                <a:cs typeface="Arial" charset="0"/>
              </a:rPr>
              <a:t>don’t happen overnight!</a:t>
            </a:r>
          </a:p>
          <a:p>
            <a:pPr indent="-180975">
              <a:spcAft>
                <a:spcPts val="600"/>
              </a:spcAft>
            </a:pPr>
            <a:endParaRPr lang="en-GB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113" y="2995990"/>
            <a:ext cx="5184379" cy="6480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square" lIns="108000" tIns="54000" rIns="54000" bIns="54000" rtlCol="0" anchor="ctr">
            <a:noAutofit/>
          </a:bodyPr>
          <a:lstStyle/>
          <a:p>
            <a:pPr lvl="0" fontAlgn="auto">
              <a:spcBef>
                <a:spcPts val="0"/>
              </a:spcBef>
              <a:spcAft>
                <a:spcPts val="600"/>
              </a:spcAft>
              <a:buSzTx/>
            </a:pPr>
            <a:r>
              <a:rPr lang="en-GB" dirty="0" smtClean="0">
                <a:solidFill>
                  <a:schemeClr val="bg1"/>
                </a:solidFill>
                <a:latin typeface="Glypha" pitchFamily="2" charset="0"/>
                <a:cs typeface="Arial" pitchFamily="34" charset="0"/>
              </a:rPr>
              <a:t>Hold open and honest conversations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114" y="3790281"/>
            <a:ext cx="5184378" cy="648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square" lIns="108000" tIns="54000" rIns="54000" bIns="54000" rtlCol="0" anchor="ctr">
            <a:noAutofit/>
          </a:bodyPr>
          <a:lstStyle/>
          <a:p>
            <a:pPr lvl="0" indent="-180975"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  <a:latin typeface="Glypha" pitchFamily="2" charset="0"/>
                <a:cs typeface="Arial" pitchFamily="34" charset="0"/>
              </a:rPr>
              <a:t>Value and terms are as important as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113" y="4536887"/>
            <a:ext cx="5184378" cy="6480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txBody>
          <a:bodyPr wrap="square" lIns="108000" tIns="54000" rIns="54000" bIns="54000" rtlCol="0" anchor="ctr">
            <a:noAutofit/>
          </a:bodyPr>
          <a:lstStyle/>
          <a:p>
            <a:pPr indent="-180975"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  <a:latin typeface="Glypha" pitchFamily="2" charset="0"/>
                <a:cs typeface="Arial" pitchFamily="34" charset="0"/>
              </a:rPr>
              <a:t>Be strategic but be realistic!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114" y="5294822"/>
            <a:ext cx="5184378" cy="648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wrap="square" lIns="108000" tIns="54000" rIns="54000" bIns="54000" rtlCol="0" anchor="ctr">
            <a:noAutofit/>
          </a:bodyPr>
          <a:lstStyle/>
          <a:p>
            <a:pPr indent="-180975">
              <a:spcAft>
                <a:spcPts val="600"/>
              </a:spcAft>
            </a:pPr>
            <a:endParaRPr lang="en-GB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-180975">
              <a:spcAft>
                <a:spcPts val="600"/>
              </a:spcAft>
            </a:pPr>
            <a:r>
              <a:rPr lang="en-GB" dirty="0" smtClean="0">
                <a:solidFill>
                  <a:schemeClr val="bg1"/>
                </a:solidFill>
                <a:latin typeface="Glypha" pitchFamily="2" charset="0"/>
                <a:cs typeface="Arial" pitchFamily="34" charset="0"/>
              </a:rPr>
              <a:t>Good quality MI is critical </a:t>
            </a:r>
          </a:p>
          <a:p>
            <a:pPr lvl="0" indent="-180975">
              <a:spcAft>
                <a:spcPts val="600"/>
              </a:spcAft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mis-step-sit_078_p"/>
          <p:cNvPicPr>
            <a:picLocks noChangeAspect="1" noChangeArrowheads="1"/>
          </p:cNvPicPr>
          <p:nvPr/>
        </p:nvPicPr>
        <p:blipFill>
          <a:blip r:embed="rId2"/>
          <a:srcRect t="4629"/>
          <a:stretch>
            <a:fillRect/>
          </a:stretch>
        </p:blipFill>
        <p:spPr bwMode="auto">
          <a:xfrm>
            <a:off x="5771618" y="1417639"/>
            <a:ext cx="3147957" cy="452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64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22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latin typeface="Glypha" panose="02000603000000000000" pitchFamily="2" charset="0"/>
              </a:rPr>
              <a:t>Thank you</a:t>
            </a:r>
            <a:endParaRPr lang="en-GB" sz="5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048605"/>
            <a:ext cx="904910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From theory to practice: how to set up a meetings programme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358" y="5428766"/>
            <a:ext cx="519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  <a:latin typeface="Glypha" panose="02000603000000000000" pitchFamily="2" charset="0"/>
              </a:rPr>
              <a:t>Download the full report at</a:t>
            </a:r>
            <a:r>
              <a:rPr lang="en-GB" sz="1600" b="1" dirty="0" smtClean="0">
                <a:solidFill>
                  <a:schemeClr val="accent1"/>
                </a:solidFill>
                <a:latin typeface="Glypha" panose="02000603000000000000" pitchFamily="2" charset="0"/>
              </a:rPr>
              <a:t> </a:t>
            </a:r>
            <a:r>
              <a:rPr lang="en-GB" sz="1600" b="1" dirty="0" smtClean="0">
                <a:solidFill>
                  <a:schemeClr val="accent1"/>
                </a:solidFill>
                <a:latin typeface="Glypha" panose="02000603000000000000" pitchFamily="2" charset="0"/>
                <a:hlinkClick r:id="rId2"/>
              </a:rPr>
              <a:t>www.businesstravel-iq.com</a:t>
            </a:r>
            <a:r>
              <a:rPr lang="en-GB" sz="1600" b="1" dirty="0" smtClean="0">
                <a:solidFill>
                  <a:schemeClr val="accent1"/>
                </a:solidFill>
                <a:latin typeface="Glypha" panose="02000603000000000000" pitchFamily="2" charset="0"/>
              </a:rPr>
              <a:t> </a:t>
            </a:r>
            <a:r>
              <a:rPr lang="en-GB" sz="1600" dirty="0" smtClean="0">
                <a:solidFill>
                  <a:schemeClr val="accent1"/>
                </a:solidFill>
                <a:latin typeface="Glypha" panose="02000603000000000000" pitchFamily="2" charset="0"/>
              </a:rPr>
              <a:t>or email</a:t>
            </a:r>
            <a:r>
              <a:rPr lang="en-GB" sz="1600" dirty="0">
                <a:solidFill>
                  <a:schemeClr val="accent1"/>
                </a:solidFill>
                <a:latin typeface="Glypha" panose="02000603000000000000" pitchFamily="2" charset="0"/>
              </a:rPr>
              <a:t> </a:t>
            </a:r>
            <a:r>
              <a:rPr lang="en-GB" sz="1600" b="1" dirty="0" smtClean="0">
                <a:solidFill>
                  <a:schemeClr val="accent1"/>
                </a:solidFill>
                <a:latin typeface="Glypha" panose="02000603000000000000" pitchFamily="2" charset="0"/>
                <a:hlinkClick r:id="rId3"/>
              </a:rPr>
              <a:t>editorial@businesstravel-iq.com</a:t>
            </a:r>
            <a:r>
              <a:rPr lang="en-GB" sz="1600" b="1" dirty="0" smtClean="0">
                <a:solidFill>
                  <a:schemeClr val="accent1"/>
                </a:solidFill>
                <a:latin typeface="Glypha" panose="02000603000000000000" pitchFamily="2" charset="0"/>
              </a:rPr>
              <a:t> </a:t>
            </a:r>
            <a:r>
              <a:rPr lang="en-GB" sz="1600" dirty="0" smtClean="0">
                <a:solidFill>
                  <a:schemeClr val="accent1"/>
                </a:solidFill>
                <a:latin typeface="Glypha" panose="02000603000000000000" pitchFamily="2" charset="0"/>
              </a:rPr>
              <a:t>for more information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199" y="1610026"/>
            <a:ext cx="4067355" cy="362132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4934" y="1736870"/>
            <a:ext cx="125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332119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Samantha Van Leeuwen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PwC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4698" y="3241483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Jean Squires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Lanyon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0109" y="4709124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Betty Low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Business Travel </a:t>
            </a:r>
            <a:r>
              <a:rPr lang="en-GB" sz="1200" dirty="0" err="1" smtClean="0">
                <a:latin typeface="Glypha" panose="02000603000000000000" pitchFamily="2" charset="0"/>
              </a:rPr>
              <a:t>iQ</a:t>
            </a:r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7" y="2208304"/>
            <a:ext cx="1057735" cy="1057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27" y="2220861"/>
            <a:ext cx="1045178" cy="10451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1" y="3625121"/>
            <a:ext cx="1045178" cy="1045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r="-1"/>
          <a:stretch/>
        </p:blipFill>
        <p:spPr>
          <a:xfrm>
            <a:off x="5391510" y="1417929"/>
            <a:ext cx="3657599" cy="532908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200000">
            <a:off x="4750180" y="5714587"/>
            <a:ext cx="331793" cy="783044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84447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Strategic Meetings Management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9561" y="1431940"/>
            <a:ext cx="843663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Glypha" pitchFamily="2" charset="0"/>
              </a:rPr>
              <a:t>Provides visibility to </a:t>
            </a:r>
            <a:r>
              <a:rPr lang="en-US" sz="2000" dirty="0">
                <a:latin typeface="Glypha" pitchFamily="2" charset="0"/>
              </a:rPr>
              <a:t>all meetings and event </a:t>
            </a:r>
            <a:r>
              <a:rPr lang="en-US" sz="2000" dirty="0" smtClean="0">
                <a:latin typeface="Glypha" pitchFamily="2" charset="0"/>
              </a:rPr>
              <a:t>spend</a:t>
            </a:r>
          </a:p>
          <a:p>
            <a:endParaRPr lang="en-GB" sz="2000" dirty="0">
              <a:latin typeface="Glypha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Glypha" pitchFamily="2" charset="0"/>
              </a:rPr>
              <a:t>Identifies </a:t>
            </a:r>
            <a:r>
              <a:rPr lang="en-US" sz="2000" dirty="0">
                <a:latin typeface="Glypha" pitchFamily="2" charset="0"/>
              </a:rPr>
              <a:t>best practice, share knowledge and skills </a:t>
            </a:r>
            <a:endParaRPr lang="en-US" sz="2000" dirty="0" smtClean="0">
              <a:latin typeface="Glypha" pitchFamily="2" charset="0"/>
            </a:endParaRPr>
          </a:p>
          <a:p>
            <a:endParaRPr lang="en-GB" sz="2000" dirty="0">
              <a:latin typeface="Glypha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Glypha" pitchFamily="2" charset="0"/>
              </a:rPr>
              <a:t>Facilitates </a:t>
            </a:r>
            <a:r>
              <a:rPr lang="en-US" sz="2000" dirty="0">
                <a:latin typeface="Glypha" pitchFamily="2" charset="0"/>
              </a:rPr>
              <a:t>cost savings and risk </a:t>
            </a:r>
            <a:r>
              <a:rPr lang="en-US" sz="2000" dirty="0" smtClean="0">
                <a:latin typeface="Glypha" pitchFamily="2" charset="0"/>
              </a:rPr>
              <a:t>mitigation</a:t>
            </a:r>
          </a:p>
          <a:p>
            <a:endParaRPr lang="en-GB" sz="2000" dirty="0">
              <a:latin typeface="Glypha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Glypha" pitchFamily="2" charset="0"/>
              </a:rPr>
              <a:t>Ensures </a:t>
            </a:r>
            <a:r>
              <a:rPr lang="en-US" sz="2000" dirty="0">
                <a:latin typeface="Glypha" pitchFamily="2" charset="0"/>
              </a:rPr>
              <a:t>quality and </a:t>
            </a:r>
            <a:r>
              <a:rPr lang="en-US" sz="2000" dirty="0" smtClean="0">
                <a:latin typeface="Glypha" pitchFamily="2" charset="0"/>
              </a:rPr>
              <a:t>consistency</a:t>
            </a:r>
          </a:p>
          <a:p>
            <a:endParaRPr lang="en-GB" sz="2000" dirty="0">
              <a:latin typeface="Glypha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Glypha" pitchFamily="2" charset="0"/>
              </a:rPr>
              <a:t>Saves </a:t>
            </a:r>
            <a:r>
              <a:rPr lang="en-US" sz="2000" dirty="0">
                <a:latin typeface="Glypha" pitchFamily="2" charset="0"/>
              </a:rPr>
              <a:t>resource through efficiency and </a:t>
            </a:r>
            <a:r>
              <a:rPr lang="en-US" sz="2000" dirty="0" smtClean="0">
                <a:latin typeface="Glypha" pitchFamily="2" charset="0"/>
              </a:rPr>
              <a:t>effectiveness</a:t>
            </a:r>
          </a:p>
          <a:p>
            <a:endParaRPr lang="en-GB" sz="2000" dirty="0">
              <a:latin typeface="Glypha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Glypha" pitchFamily="2" charset="0"/>
              </a:rPr>
              <a:t>Provides </a:t>
            </a:r>
            <a:r>
              <a:rPr lang="en-US" sz="2000" dirty="0">
                <a:latin typeface="Glypha" pitchFamily="2" charset="0"/>
              </a:rPr>
              <a:t>the basis on which to leverage associated </a:t>
            </a:r>
            <a:r>
              <a:rPr lang="en-US" sz="2000" dirty="0" smtClean="0">
                <a:latin typeface="Glypha" pitchFamily="2" charset="0"/>
              </a:rPr>
              <a:t>spend</a:t>
            </a:r>
          </a:p>
          <a:p>
            <a:endParaRPr lang="en-GB" sz="2000" dirty="0">
              <a:latin typeface="Glypha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Glypha" pitchFamily="2" charset="0"/>
              </a:rPr>
              <a:t>Improves </a:t>
            </a:r>
            <a:r>
              <a:rPr lang="en-US" sz="2000" dirty="0">
                <a:latin typeface="Glypha" pitchFamily="2" charset="0"/>
              </a:rPr>
              <a:t>the experience for planners and attendees and securing the required outcomes </a:t>
            </a:r>
            <a:endParaRPr lang="en-GB" sz="2000" dirty="0">
              <a:latin typeface="Glypha" pitchFamily="2" charset="0"/>
            </a:endParaRPr>
          </a:p>
          <a:p>
            <a:endParaRPr lang="en-GB" sz="2200" dirty="0">
              <a:latin typeface="Glyph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Be aware of the challenges</a:t>
            </a:r>
            <a:endParaRPr lang="en-GB" sz="4000" dirty="0">
              <a:latin typeface="Glypha" panose="02000603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2784" y="1254506"/>
            <a:ext cx="9021216" cy="5113366"/>
            <a:chOff x="122784" y="1254506"/>
            <a:chExt cx="9021216" cy="5113366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22784" y="1254506"/>
              <a:ext cx="1944022" cy="1427020"/>
              <a:chOff x="539552" y="1340768"/>
              <a:chExt cx="2232248" cy="1512168"/>
            </a:xfrm>
          </p:grpSpPr>
          <p:sp>
            <p:nvSpPr>
              <p:cNvPr id="6" name="Cloud 5"/>
              <p:cNvSpPr/>
              <p:nvPr/>
            </p:nvSpPr>
            <p:spPr>
              <a:xfrm>
                <a:off x="539552" y="1340768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7" name="TextBox 14"/>
              <p:cNvSpPr txBox="1">
                <a:spLocks noChangeArrowheads="1"/>
              </p:cNvSpPr>
              <p:nvPr/>
            </p:nvSpPr>
            <p:spPr bwMode="auto">
              <a:xfrm>
                <a:off x="923549" y="1557933"/>
                <a:ext cx="1511451" cy="1011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>
                    <a:latin typeface="Glypha" pitchFamily="2" charset="0"/>
                  </a:rPr>
                  <a:t>Stakeholder </a:t>
                </a:r>
                <a:r>
                  <a:rPr lang="en-GB" sz="1400" dirty="0" smtClean="0">
                    <a:latin typeface="Glypha" pitchFamily="2" charset="0"/>
                  </a:rPr>
                  <a:t>resistance</a:t>
                </a:r>
              </a:p>
              <a:p>
                <a:pPr algn="ctr"/>
                <a:r>
                  <a:rPr lang="en-GB" sz="1400" dirty="0" smtClean="0">
                    <a:latin typeface="Glypha" pitchFamily="2" charset="0"/>
                  </a:rPr>
                  <a:t>(internal / external)</a:t>
                </a:r>
                <a:endParaRPr lang="en-GB" sz="1400" dirty="0">
                  <a:latin typeface="Glypha" pitchFamily="2" charset="0"/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505526" y="4799604"/>
              <a:ext cx="2091025" cy="1387051"/>
              <a:chOff x="899592" y="4221088"/>
              <a:chExt cx="2232248" cy="1512168"/>
            </a:xfrm>
          </p:grpSpPr>
          <p:sp>
            <p:nvSpPr>
              <p:cNvPr id="9" name="Cloud 8"/>
              <p:cNvSpPr/>
              <p:nvPr/>
            </p:nvSpPr>
            <p:spPr>
              <a:xfrm>
                <a:off x="899592" y="4221088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0" name="TextBox 15"/>
              <p:cNvSpPr txBox="1">
                <a:spLocks noChangeArrowheads="1"/>
              </p:cNvSpPr>
              <p:nvPr/>
            </p:nvSpPr>
            <p:spPr bwMode="auto">
              <a:xfrm>
                <a:off x="1259632" y="4581128"/>
                <a:ext cx="1440160" cy="704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>
                    <a:latin typeface="Glypha" pitchFamily="2" charset="0"/>
                  </a:rPr>
                  <a:t>Little or no </a:t>
                </a:r>
                <a:r>
                  <a:rPr lang="en-GB" dirty="0" smtClean="0">
                    <a:latin typeface="Glypha" pitchFamily="2" charset="0"/>
                  </a:rPr>
                  <a:t>data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92870" y="3230781"/>
              <a:ext cx="2046547" cy="1351624"/>
              <a:chOff x="3995936" y="3645024"/>
              <a:chExt cx="2232248" cy="1512168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995936" y="3645024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" name="TextBox 16"/>
              <p:cNvSpPr txBox="1">
                <a:spLocks noChangeArrowheads="1"/>
              </p:cNvSpPr>
              <p:nvPr/>
            </p:nvSpPr>
            <p:spPr bwMode="auto">
              <a:xfrm>
                <a:off x="4318125" y="4005064"/>
                <a:ext cx="1550019" cy="723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Glypha" pitchFamily="2" charset="0"/>
                  </a:rPr>
                  <a:t>No </a:t>
                </a:r>
                <a:r>
                  <a:rPr lang="en-GB" dirty="0" smtClean="0">
                    <a:latin typeface="Glypha" pitchFamily="2" charset="0"/>
                  </a:rPr>
                  <a:t>policy guidelines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2286727" y="1633157"/>
              <a:ext cx="2013489" cy="1436591"/>
              <a:chOff x="2123728" y="2636912"/>
              <a:chExt cx="2232248" cy="1512168"/>
            </a:xfrm>
          </p:grpSpPr>
          <p:sp>
            <p:nvSpPr>
              <p:cNvPr id="15" name="Cloud 14"/>
              <p:cNvSpPr/>
              <p:nvPr/>
            </p:nvSpPr>
            <p:spPr>
              <a:xfrm>
                <a:off x="2123728" y="2636912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6" name="TextBox 17"/>
              <p:cNvSpPr txBox="1">
                <a:spLocks noChangeArrowheads="1"/>
              </p:cNvSpPr>
              <p:nvPr/>
            </p:nvSpPr>
            <p:spPr bwMode="auto">
              <a:xfrm>
                <a:off x="2411760" y="3070701"/>
                <a:ext cx="1725659" cy="615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>
                    <a:latin typeface="Glypha" pitchFamily="2" charset="0"/>
                  </a:rPr>
                  <a:t>Questionable </a:t>
                </a:r>
                <a:r>
                  <a:rPr lang="en-GB" sz="1600" dirty="0" smtClean="0">
                    <a:latin typeface="Glypha" pitchFamily="2" charset="0"/>
                  </a:rPr>
                  <a:t>ROI</a:t>
                </a:r>
                <a:endParaRPr lang="en-GB" sz="1600" dirty="0">
                  <a:latin typeface="Glypha" pitchFamily="2" charset="0"/>
                </a:endParaRPr>
              </a:p>
            </p:txBody>
          </p:sp>
        </p:grp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5142353" y="2821073"/>
              <a:ext cx="1953873" cy="1394414"/>
              <a:chOff x="5940152" y="2204864"/>
              <a:chExt cx="2232248" cy="1512168"/>
            </a:xfrm>
          </p:grpSpPr>
          <p:sp>
            <p:nvSpPr>
              <p:cNvPr id="18" name="Cloud 17"/>
              <p:cNvSpPr/>
              <p:nvPr/>
            </p:nvSpPr>
            <p:spPr>
              <a:xfrm>
                <a:off x="5940152" y="2204864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6228184" y="2639047"/>
                <a:ext cx="1584177" cy="567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400" dirty="0">
                    <a:latin typeface="Glypha" pitchFamily="2" charset="0"/>
                  </a:rPr>
                  <a:t>No </a:t>
                </a:r>
                <a:r>
                  <a:rPr lang="en-GB" sz="1400" dirty="0" smtClean="0">
                    <a:latin typeface="Glypha" pitchFamily="2" charset="0"/>
                  </a:rPr>
                  <a:t>centralisation</a:t>
                </a:r>
                <a:endParaRPr lang="en-GB" sz="1400" dirty="0">
                  <a:latin typeface="Glypha" pitchFamily="2" charset="0"/>
                </a:endParaRPr>
              </a:p>
            </p:txBody>
          </p: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4609571" y="1254506"/>
              <a:ext cx="1989827" cy="1396236"/>
              <a:chOff x="3635896" y="1196752"/>
              <a:chExt cx="2232248" cy="1512168"/>
            </a:xfrm>
          </p:grpSpPr>
          <p:sp>
            <p:nvSpPr>
              <p:cNvPr id="21" name="Cloud 20"/>
              <p:cNvSpPr/>
              <p:nvPr/>
            </p:nvSpPr>
            <p:spPr>
              <a:xfrm>
                <a:off x="3635896" y="1196752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3995936" y="1484784"/>
                <a:ext cx="1440160" cy="899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dirty="0">
                    <a:latin typeface="Glypha" pitchFamily="2" charset="0"/>
                  </a:rPr>
                  <a:t>Variable p</a:t>
                </a:r>
                <a:r>
                  <a:rPr lang="en-GB" sz="1600" dirty="0" smtClean="0">
                    <a:latin typeface="Glypha" pitchFamily="2" charset="0"/>
                  </a:rPr>
                  <a:t>ayment processes</a:t>
                </a:r>
                <a:endParaRPr lang="en-GB" sz="1600" dirty="0">
                  <a:latin typeface="Glypha" pitchFamily="2" charset="0"/>
                </a:endParaRPr>
              </a:p>
            </p:txBody>
          </p:sp>
        </p:grp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5636852" y="4557705"/>
              <a:ext cx="2053556" cy="1399280"/>
              <a:chOff x="6372200" y="4149080"/>
              <a:chExt cx="2232248" cy="1512168"/>
            </a:xfrm>
          </p:grpSpPr>
          <p:sp>
            <p:nvSpPr>
              <p:cNvPr id="24" name="Cloud 23"/>
              <p:cNvSpPr/>
              <p:nvPr/>
            </p:nvSpPr>
            <p:spPr>
              <a:xfrm>
                <a:off x="6372200" y="4149080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5" name="TextBox 20"/>
              <p:cNvSpPr txBox="1">
                <a:spLocks noChangeArrowheads="1"/>
              </p:cNvSpPr>
              <p:nvPr/>
            </p:nvSpPr>
            <p:spPr bwMode="auto">
              <a:xfrm>
                <a:off x="6732240" y="4437113"/>
                <a:ext cx="1440160" cy="898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dirty="0">
                    <a:latin typeface="Glypha" pitchFamily="2" charset="0"/>
                  </a:rPr>
                  <a:t>No </a:t>
                </a:r>
                <a:r>
                  <a:rPr lang="en-GB" sz="1600" dirty="0" smtClean="0">
                    <a:latin typeface="Glypha" pitchFamily="2" charset="0"/>
                  </a:rPr>
                  <a:t>consistent approach</a:t>
                </a:r>
                <a:endParaRPr lang="en-GB" sz="1600" dirty="0">
                  <a:latin typeface="Glypha" pitchFamily="2" charset="0"/>
                </a:endParaRPr>
              </a:p>
            </p:txBody>
          </p:sp>
        </p:grpSp>
        <p:grpSp>
          <p:nvGrpSpPr>
            <p:cNvPr id="26" name="Group 22"/>
            <p:cNvGrpSpPr>
              <a:grpSpLocks/>
            </p:cNvGrpSpPr>
            <p:nvPr/>
          </p:nvGrpSpPr>
          <p:grpSpPr bwMode="auto">
            <a:xfrm>
              <a:off x="6832965" y="1324884"/>
              <a:ext cx="2060869" cy="1356642"/>
              <a:chOff x="3635896" y="1196752"/>
              <a:chExt cx="2232248" cy="1512168"/>
            </a:xfrm>
          </p:grpSpPr>
          <p:sp>
            <p:nvSpPr>
              <p:cNvPr id="27" name="Cloud 26"/>
              <p:cNvSpPr/>
              <p:nvPr/>
            </p:nvSpPr>
            <p:spPr>
              <a:xfrm>
                <a:off x="3635896" y="1196752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3995936" y="1484784"/>
                <a:ext cx="1519162" cy="823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dirty="0" smtClean="0">
                    <a:latin typeface="Glypha" pitchFamily="2" charset="0"/>
                  </a:rPr>
                  <a:t>Lack of senior level endorsement</a:t>
                </a:r>
                <a:endParaRPr lang="en-GB" sz="1400" dirty="0">
                  <a:latin typeface="Glypha" pitchFamily="2" charset="0"/>
                </a:endParaRPr>
              </a:p>
            </p:txBody>
          </p:sp>
        </p:grpSp>
        <p:grpSp>
          <p:nvGrpSpPr>
            <p:cNvPr id="29" name="Group 23"/>
            <p:cNvGrpSpPr>
              <a:grpSpLocks/>
            </p:cNvGrpSpPr>
            <p:nvPr/>
          </p:nvGrpSpPr>
          <p:grpSpPr bwMode="auto">
            <a:xfrm>
              <a:off x="457200" y="3052039"/>
              <a:ext cx="2066806" cy="1385254"/>
              <a:chOff x="5940152" y="2204864"/>
              <a:chExt cx="2232248" cy="1512168"/>
            </a:xfrm>
          </p:grpSpPr>
          <p:sp>
            <p:nvSpPr>
              <p:cNvPr id="30" name="Cloud 29"/>
              <p:cNvSpPr/>
              <p:nvPr/>
            </p:nvSpPr>
            <p:spPr>
              <a:xfrm>
                <a:off x="5940152" y="2204864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" name="TextBox 18"/>
              <p:cNvSpPr txBox="1">
                <a:spLocks noChangeArrowheads="1"/>
              </p:cNvSpPr>
              <p:nvPr/>
            </p:nvSpPr>
            <p:spPr bwMode="auto">
              <a:xfrm>
                <a:off x="6228184" y="2564904"/>
                <a:ext cx="1584176" cy="705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 smtClean="0">
                    <a:latin typeface="Glypha" pitchFamily="2" charset="0"/>
                  </a:rPr>
                  <a:t>Lack of resource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grpSp>
          <p:nvGrpSpPr>
            <p:cNvPr id="32" name="Group 23"/>
            <p:cNvGrpSpPr>
              <a:grpSpLocks/>
            </p:cNvGrpSpPr>
            <p:nvPr/>
          </p:nvGrpSpPr>
          <p:grpSpPr bwMode="auto">
            <a:xfrm>
              <a:off x="2737550" y="4856572"/>
              <a:ext cx="2232025" cy="1511300"/>
              <a:chOff x="5940152" y="2204864"/>
              <a:chExt cx="2232248" cy="1512168"/>
            </a:xfrm>
          </p:grpSpPr>
          <p:sp>
            <p:nvSpPr>
              <p:cNvPr id="33" name="Cloud 32"/>
              <p:cNvSpPr/>
              <p:nvPr/>
            </p:nvSpPr>
            <p:spPr>
              <a:xfrm>
                <a:off x="5940152" y="2204864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4" name="TextBox 18"/>
              <p:cNvSpPr txBox="1">
                <a:spLocks noChangeArrowheads="1"/>
              </p:cNvSpPr>
              <p:nvPr/>
            </p:nvSpPr>
            <p:spPr bwMode="auto">
              <a:xfrm>
                <a:off x="6228184" y="2473411"/>
                <a:ext cx="1584176" cy="923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 smtClean="0">
                    <a:latin typeface="Glypha" pitchFamily="2" charset="0"/>
                  </a:rPr>
                  <a:t>Cultural and contractual variations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7204517" y="3118796"/>
              <a:ext cx="1939483" cy="1400630"/>
              <a:chOff x="5940152" y="2204864"/>
              <a:chExt cx="2232248" cy="1512168"/>
            </a:xfrm>
          </p:grpSpPr>
          <p:sp>
            <p:nvSpPr>
              <p:cNvPr id="36" name="Cloud 35"/>
              <p:cNvSpPr/>
              <p:nvPr/>
            </p:nvSpPr>
            <p:spPr>
              <a:xfrm>
                <a:off x="5940152" y="2204864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7" name="TextBox 18"/>
              <p:cNvSpPr txBox="1">
                <a:spLocks noChangeArrowheads="1"/>
              </p:cNvSpPr>
              <p:nvPr/>
            </p:nvSpPr>
            <p:spPr bwMode="auto">
              <a:xfrm>
                <a:off x="6228184" y="2564904"/>
                <a:ext cx="1584176" cy="631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600" dirty="0">
                    <a:latin typeface="Glypha" pitchFamily="2" charset="0"/>
                  </a:rPr>
                  <a:t>No </a:t>
                </a:r>
                <a:r>
                  <a:rPr lang="en-GB" sz="1600" dirty="0" smtClean="0">
                    <a:latin typeface="Glypha" pitchFamily="2" charset="0"/>
                  </a:rPr>
                  <a:t>ownership</a:t>
                </a:r>
                <a:endParaRPr lang="en-GB" sz="1600" dirty="0">
                  <a:latin typeface="Glypha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Everyone faces objections</a:t>
            </a:r>
            <a:endParaRPr lang="en-GB" sz="40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latin typeface="Glypha" pitchFamily="2" charset="0"/>
              </a:rPr>
              <a:t>“Senior </a:t>
            </a:r>
            <a:r>
              <a:rPr lang="en-GB" sz="2800" dirty="0">
                <a:latin typeface="Glypha" pitchFamily="2" charset="0"/>
              </a:rPr>
              <a:t>management doesn’t </a:t>
            </a:r>
            <a:r>
              <a:rPr lang="en-GB" sz="2800" dirty="0" smtClean="0">
                <a:latin typeface="Glypha" pitchFamily="2" charset="0"/>
              </a:rPr>
              <a:t>listen/doesn’t understand/isn’t interested”</a:t>
            </a:r>
            <a:endParaRPr lang="en-GB" sz="2800" dirty="0">
              <a:latin typeface="Glypha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Glypha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lypha" pitchFamily="2" charset="0"/>
              </a:rPr>
              <a:t>“I </a:t>
            </a:r>
            <a:r>
              <a:rPr lang="en-GB" sz="2800" dirty="0">
                <a:latin typeface="Glypha" pitchFamily="2" charset="0"/>
              </a:rPr>
              <a:t>don’t have any </a:t>
            </a:r>
            <a:r>
              <a:rPr lang="en-GB" sz="2800" dirty="0" smtClean="0">
                <a:latin typeface="Glypha" pitchFamily="2" charset="0"/>
              </a:rPr>
              <a:t>budget”</a:t>
            </a:r>
            <a:endParaRPr lang="en-GB" sz="2800" dirty="0">
              <a:latin typeface="Glypha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Glypha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lypha" pitchFamily="2" charset="0"/>
              </a:rPr>
              <a:t>“I </a:t>
            </a:r>
            <a:r>
              <a:rPr lang="en-GB" sz="2800" dirty="0">
                <a:latin typeface="Glypha" pitchFamily="2" charset="0"/>
              </a:rPr>
              <a:t>don’t have the </a:t>
            </a:r>
            <a:r>
              <a:rPr lang="en-GB" sz="2800" dirty="0" smtClean="0">
                <a:latin typeface="Glypha" pitchFamily="2" charset="0"/>
              </a:rPr>
              <a:t>data/I </a:t>
            </a:r>
            <a:r>
              <a:rPr lang="en-GB" sz="2800" dirty="0">
                <a:latin typeface="Glypha" pitchFamily="2" charset="0"/>
              </a:rPr>
              <a:t>don’t know where to look for the </a:t>
            </a:r>
            <a:r>
              <a:rPr lang="en-GB" sz="2800" dirty="0" smtClean="0">
                <a:latin typeface="Glypha" pitchFamily="2" charset="0"/>
              </a:rPr>
              <a:t>data/suppliers </a:t>
            </a:r>
            <a:r>
              <a:rPr lang="en-GB" sz="2800" dirty="0">
                <a:latin typeface="Glypha" pitchFamily="2" charset="0"/>
              </a:rPr>
              <a:t>can’t provide the </a:t>
            </a:r>
            <a:r>
              <a:rPr lang="en-GB" sz="2800" dirty="0" smtClean="0">
                <a:latin typeface="Glypha" pitchFamily="2" charset="0"/>
              </a:rPr>
              <a:t>data”</a:t>
            </a:r>
            <a:endParaRPr lang="en-GB" sz="2800" dirty="0">
              <a:latin typeface="Glypha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Glypha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lypha" pitchFamily="2" charset="0"/>
              </a:rPr>
              <a:t>“I </a:t>
            </a:r>
            <a:r>
              <a:rPr lang="en-GB" sz="2800" dirty="0">
                <a:latin typeface="Glypha" pitchFamily="2" charset="0"/>
              </a:rPr>
              <a:t>don’t have time to implement a big </a:t>
            </a:r>
            <a:r>
              <a:rPr lang="en-GB" sz="2800" dirty="0" smtClean="0">
                <a:latin typeface="Glypha" pitchFamily="2" charset="0"/>
              </a:rPr>
              <a:t>system”</a:t>
            </a:r>
            <a:endParaRPr lang="en-GB" sz="2800" dirty="0">
              <a:latin typeface="Glypha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Glypha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lypha" pitchFamily="2" charset="0"/>
              </a:rPr>
              <a:t>“Today’s </a:t>
            </a:r>
            <a:r>
              <a:rPr lang="en-GB" sz="2800" dirty="0">
                <a:latin typeface="Glypha" pitchFamily="2" charset="0"/>
              </a:rPr>
              <a:t>technology will be out of date </a:t>
            </a:r>
            <a:r>
              <a:rPr lang="en-GB" sz="2800" dirty="0" smtClean="0">
                <a:latin typeface="Glypha" pitchFamily="2" charset="0"/>
              </a:rPr>
              <a:t>tomorrow”</a:t>
            </a:r>
            <a:endParaRPr lang="en-GB" sz="2800" dirty="0">
              <a:latin typeface="Glypha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Glypha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lypha" pitchFamily="2" charset="0"/>
              </a:rPr>
              <a:t>“This </a:t>
            </a:r>
            <a:r>
              <a:rPr lang="en-GB" sz="2800" dirty="0">
                <a:latin typeface="Glypha" pitchFamily="2" charset="0"/>
              </a:rPr>
              <a:t>is just too complicated</a:t>
            </a:r>
            <a:r>
              <a:rPr lang="en-GB" sz="2800" dirty="0" smtClean="0">
                <a:latin typeface="Glypha" pitchFamily="2" charset="0"/>
              </a:rPr>
              <a:t>!”</a:t>
            </a:r>
          </a:p>
          <a:p>
            <a:pPr marL="0" indent="0">
              <a:buNone/>
            </a:pPr>
            <a:endParaRPr lang="en-GB" sz="2800" dirty="0">
              <a:latin typeface="Glypha" pitchFamily="2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lypha" pitchFamily="2" charset="0"/>
              </a:rPr>
              <a:t>“I </a:t>
            </a:r>
            <a:r>
              <a:rPr lang="en-GB" sz="2800" dirty="0">
                <a:latin typeface="Glypha" pitchFamily="2" charset="0"/>
              </a:rPr>
              <a:t>don’t know where to start</a:t>
            </a:r>
            <a:r>
              <a:rPr lang="en-GB" sz="2800" dirty="0" smtClean="0">
                <a:latin typeface="Glypha" pitchFamily="2" charset="0"/>
              </a:rPr>
              <a:t>…”</a:t>
            </a:r>
            <a:endParaRPr lang="en-GB" sz="2800" dirty="0">
              <a:latin typeface="Glypha" pitchFamily="2" charset="0"/>
            </a:endParaRPr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So, where DO I start?</a:t>
            </a:r>
            <a:endParaRPr lang="en-GB" sz="4000" dirty="0">
              <a:latin typeface="Glypha" panose="02000603000000000000" pitchFamily="2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157312" y="2025608"/>
            <a:ext cx="3612430" cy="227303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868631" y="2564217"/>
            <a:ext cx="21897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Glypha" pitchFamily="2" charset="0"/>
              </a:rPr>
              <a:t>Phone a </a:t>
            </a:r>
            <a:r>
              <a:rPr lang="en-GB" sz="3200" dirty="0" smtClean="0">
                <a:latin typeface="Glypha" pitchFamily="2" charset="0"/>
              </a:rPr>
              <a:t>friend?!</a:t>
            </a:r>
            <a:endParaRPr lang="en-GB" sz="3200" dirty="0">
              <a:latin typeface="Glyph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2657" y="1844471"/>
            <a:ext cx="49860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Glypha" pitchFamily="2" charset="0"/>
              </a:rPr>
              <a:t>Network </a:t>
            </a:r>
            <a:endParaRPr lang="en-GB" sz="2800" dirty="0" smtClean="0">
              <a:latin typeface="Glypha" pitchFamily="2" charset="0"/>
            </a:endParaRPr>
          </a:p>
          <a:p>
            <a:r>
              <a:rPr lang="en-GB" sz="2800" dirty="0" smtClean="0">
                <a:latin typeface="Glypha" pitchFamily="2" charset="0"/>
              </a:rPr>
              <a:t>- </a:t>
            </a:r>
            <a:r>
              <a:rPr lang="en-GB" sz="2800" dirty="0" err="1" smtClean="0">
                <a:latin typeface="Glypha" pitchFamily="2" charset="0"/>
              </a:rPr>
              <a:t>BTiQ</a:t>
            </a:r>
            <a:r>
              <a:rPr lang="en-GB" sz="2800" dirty="0" smtClean="0">
                <a:latin typeface="Glypha" pitchFamily="2" charset="0"/>
              </a:rPr>
              <a:t>, industry associations </a:t>
            </a:r>
            <a:r>
              <a:rPr lang="en-GB" sz="2800" dirty="0">
                <a:latin typeface="Glypha" pitchFamily="2" charset="0"/>
              </a:rPr>
              <a:t>and </a:t>
            </a:r>
            <a:r>
              <a:rPr lang="en-GB" sz="2800" dirty="0" smtClean="0">
                <a:latin typeface="Glypha" pitchFamily="2" charset="0"/>
              </a:rPr>
              <a:t>events</a:t>
            </a:r>
            <a:endParaRPr lang="en-GB" sz="2800" dirty="0">
              <a:latin typeface="Glypha" pitchFamily="2" charset="0"/>
            </a:endParaRPr>
          </a:p>
          <a:p>
            <a:endParaRPr lang="en-GB" sz="2800" dirty="0">
              <a:latin typeface="Glypha" pitchFamily="2" charset="0"/>
            </a:endParaRPr>
          </a:p>
          <a:p>
            <a:r>
              <a:rPr lang="en-GB" sz="2800" dirty="0">
                <a:latin typeface="Glypha" pitchFamily="2" charset="0"/>
              </a:rPr>
              <a:t>Ask advice</a:t>
            </a:r>
          </a:p>
          <a:p>
            <a:endParaRPr lang="en-GB" sz="2800" dirty="0">
              <a:latin typeface="Glypha" pitchFamily="2" charset="0"/>
            </a:endParaRPr>
          </a:p>
          <a:p>
            <a:r>
              <a:rPr lang="en-GB" sz="2800" dirty="0">
                <a:latin typeface="Glypha" pitchFamily="2" charset="0"/>
              </a:rPr>
              <a:t>Share experiences</a:t>
            </a:r>
          </a:p>
        </p:txBody>
      </p: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410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Identify your stakeholders</a:t>
            </a:r>
            <a:endParaRPr lang="en-GB" sz="4000" dirty="0">
              <a:latin typeface="Glypha" panose="02000603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9061" y="1289242"/>
            <a:ext cx="2232248" cy="2342495"/>
            <a:chOff x="539552" y="1341438"/>
            <a:chExt cx="2232248" cy="2342495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39750" y="1341438"/>
              <a:ext cx="2232025" cy="1511300"/>
              <a:chOff x="539552" y="1340768"/>
              <a:chExt cx="2232248" cy="1512168"/>
            </a:xfrm>
          </p:grpSpPr>
          <p:sp>
            <p:nvSpPr>
              <p:cNvPr id="10" name="Cloud 9"/>
              <p:cNvSpPr/>
              <p:nvPr/>
            </p:nvSpPr>
            <p:spPr>
              <a:xfrm>
                <a:off x="539552" y="1340768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1" name="TextBox 14"/>
              <p:cNvSpPr txBox="1">
                <a:spLocks noChangeArrowheads="1"/>
              </p:cNvSpPr>
              <p:nvPr/>
            </p:nvSpPr>
            <p:spPr bwMode="auto">
              <a:xfrm>
                <a:off x="935510" y="1773500"/>
                <a:ext cx="1440160" cy="646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>
                    <a:latin typeface="Glypha" pitchFamily="2" charset="0"/>
                  </a:rPr>
                  <a:t>Policy </a:t>
                </a:r>
                <a:r>
                  <a:rPr lang="en-GB" dirty="0" smtClean="0">
                    <a:latin typeface="Glypha" pitchFamily="2" charset="0"/>
                  </a:rPr>
                  <a:t>makers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39552" y="2852936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Glypha" pitchFamily="2" charset="0"/>
                </a:rPr>
                <a:t>Board </a:t>
              </a:r>
              <a:r>
                <a:rPr lang="en-GB" sz="1600" dirty="0" smtClean="0">
                  <a:latin typeface="Glypha" pitchFamily="2" charset="0"/>
                </a:rPr>
                <a:t>members</a:t>
              </a:r>
              <a:endParaRPr lang="en-GB" sz="1600" dirty="0">
                <a:latin typeface="Glypha" pitchFamily="2" charset="0"/>
              </a:endParaRPr>
            </a:p>
            <a:p>
              <a:r>
                <a:rPr lang="en-GB" sz="1600" dirty="0">
                  <a:latin typeface="Glypha" pitchFamily="2" charset="0"/>
                </a:rPr>
                <a:t>Financial </a:t>
              </a:r>
              <a:r>
                <a:rPr lang="en-GB" sz="1600" dirty="0" smtClean="0">
                  <a:latin typeface="Glypha" pitchFamily="2" charset="0"/>
                </a:rPr>
                <a:t>controller</a:t>
              </a:r>
              <a:endParaRPr lang="en-GB" sz="1600" dirty="0">
                <a:latin typeface="Glypha" pitchFamily="2" charset="0"/>
              </a:endParaRPr>
            </a:p>
            <a:p>
              <a:r>
                <a:rPr lang="en-GB" sz="1600" dirty="0">
                  <a:latin typeface="Glypha" pitchFamily="2" charset="0"/>
                </a:rPr>
                <a:t>Procurement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26304" y="3588621"/>
            <a:ext cx="2232248" cy="2342495"/>
            <a:chOff x="539552" y="1341438"/>
            <a:chExt cx="2232248" cy="2342495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539750" y="1341438"/>
              <a:ext cx="2232025" cy="1511300"/>
              <a:chOff x="539552" y="1340768"/>
              <a:chExt cx="2232248" cy="1512168"/>
            </a:xfrm>
          </p:grpSpPr>
          <p:sp>
            <p:nvSpPr>
              <p:cNvPr id="15" name="Cloud 14"/>
              <p:cNvSpPr/>
              <p:nvPr/>
            </p:nvSpPr>
            <p:spPr>
              <a:xfrm>
                <a:off x="539552" y="1340768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899592" y="1700808"/>
                <a:ext cx="1440160" cy="646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 smtClean="0">
                    <a:latin typeface="Glypha" pitchFamily="2" charset="0"/>
                  </a:rPr>
                  <a:t>Decision influencers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39552" y="2852936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Glypha" pitchFamily="2" charset="0"/>
                </a:rPr>
                <a:t>Security</a:t>
              </a:r>
            </a:p>
            <a:p>
              <a:r>
                <a:rPr lang="en-GB" sz="1600" dirty="0" smtClean="0">
                  <a:latin typeface="Glypha" pitchFamily="2" charset="0"/>
                </a:rPr>
                <a:t>Finance</a:t>
              </a:r>
            </a:p>
            <a:p>
              <a:r>
                <a:rPr lang="en-GB" sz="1600" dirty="0" smtClean="0">
                  <a:latin typeface="Glypha" pitchFamily="2" charset="0"/>
                </a:rPr>
                <a:t>HR</a:t>
              </a:r>
              <a:endParaRPr lang="en-GB" sz="1600" dirty="0">
                <a:latin typeface="Glypha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42751" y="1289242"/>
            <a:ext cx="2448049" cy="2661394"/>
            <a:chOff x="2700015" y="2708920"/>
            <a:chExt cx="2448049" cy="2661394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2700015" y="2708920"/>
              <a:ext cx="2232025" cy="1511300"/>
              <a:chOff x="539552" y="1340768"/>
              <a:chExt cx="2232248" cy="1512168"/>
            </a:xfrm>
          </p:grpSpPr>
          <p:sp>
            <p:nvSpPr>
              <p:cNvPr id="20" name="Cloud 19"/>
              <p:cNvSpPr/>
              <p:nvPr/>
            </p:nvSpPr>
            <p:spPr>
              <a:xfrm>
                <a:off x="539552" y="1340768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899592" y="1834948"/>
                <a:ext cx="1440160" cy="369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>
                    <a:latin typeface="Glypha" pitchFamily="2" charset="0"/>
                  </a:rPr>
                  <a:t>Suppliers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915816" y="4293096"/>
              <a:ext cx="22322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Glypha" pitchFamily="2" charset="0"/>
                </a:rPr>
                <a:t>Agencies</a:t>
              </a:r>
            </a:p>
            <a:p>
              <a:r>
                <a:rPr lang="en-GB" sz="1600" dirty="0">
                  <a:latin typeface="Glypha" pitchFamily="2" charset="0"/>
                </a:rPr>
                <a:t>Specialist providers</a:t>
              </a:r>
            </a:p>
            <a:p>
              <a:r>
                <a:rPr lang="en-GB" sz="1600" dirty="0" smtClean="0">
                  <a:latin typeface="Glypha" pitchFamily="2" charset="0"/>
                </a:rPr>
                <a:t>Hotels/venues</a:t>
              </a:r>
              <a:endParaRPr lang="en-GB" sz="1600" dirty="0">
                <a:latin typeface="Glypha" pitchFamily="2" charset="0"/>
              </a:endParaRPr>
            </a:p>
            <a:p>
              <a:r>
                <a:rPr lang="en-GB" sz="1600" dirty="0" smtClean="0">
                  <a:latin typeface="Glypha" pitchFamily="2" charset="0"/>
                </a:rPr>
                <a:t>IT/AV</a:t>
              </a:r>
              <a:endParaRPr lang="en-GB" sz="1600" dirty="0">
                <a:latin typeface="Glypha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27790" y="1766867"/>
            <a:ext cx="3672185" cy="3707834"/>
            <a:chOff x="5364311" y="1484784"/>
            <a:chExt cx="3672185" cy="3707834"/>
          </a:xfrm>
        </p:grpSpPr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5364311" y="1484784"/>
              <a:ext cx="2232025" cy="1511300"/>
              <a:chOff x="539552" y="1340768"/>
              <a:chExt cx="2232248" cy="1512168"/>
            </a:xfrm>
          </p:grpSpPr>
          <p:sp>
            <p:nvSpPr>
              <p:cNvPr id="25" name="Cloud 24"/>
              <p:cNvSpPr/>
              <p:nvPr/>
            </p:nvSpPr>
            <p:spPr>
              <a:xfrm>
                <a:off x="539552" y="1340768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" name="TextBox 14"/>
              <p:cNvSpPr txBox="1">
                <a:spLocks noChangeArrowheads="1"/>
              </p:cNvSpPr>
              <p:nvPr/>
            </p:nvSpPr>
            <p:spPr bwMode="auto">
              <a:xfrm>
                <a:off x="899592" y="1912080"/>
                <a:ext cx="1440160" cy="369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>
                    <a:latin typeface="Glypha" pitchFamily="2" charset="0"/>
                  </a:rPr>
                  <a:t>Users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580112" y="3068960"/>
              <a:ext cx="345638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Glypha" pitchFamily="2" charset="0"/>
                </a:rPr>
                <a:t>Internal </a:t>
              </a:r>
              <a:r>
                <a:rPr lang="en-GB" sz="1600" dirty="0" smtClean="0">
                  <a:latin typeface="Glypha" pitchFamily="2" charset="0"/>
                </a:rPr>
                <a:t>departments</a:t>
              </a:r>
              <a:endParaRPr lang="en-GB" sz="1600" dirty="0">
                <a:latin typeface="Glypha" pitchFamily="2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 smtClean="0">
                  <a:latin typeface="Glypha" pitchFamily="2" charset="0"/>
                </a:rPr>
                <a:t>Sales and </a:t>
              </a:r>
              <a:r>
                <a:rPr lang="en-GB" sz="1600" dirty="0">
                  <a:latin typeface="Glypha" pitchFamily="2" charset="0"/>
                </a:rPr>
                <a:t>m</a:t>
              </a:r>
              <a:r>
                <a:rPr lang="en-GB" sz="1600" dirty="0" smtClean="0">
                  <a:latin typeface="Glypha" pitchFamily="2" charset="0"/>
                </a:rPr>
                <a:t>arketing</a:t>
              </a:r>
              <a:endParaRPr lang="en-GB" sz="1600" dirty="0">
                <a:latin typeface="Glypha" pitchFamily="2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 smtClean="0">
                  <a:latin typeface="Glypha" pitchFamily="2" charset="0"/>
                </a:rPr>
                <a:t>HR/training</a:t>
              </a:r>
              <a:endParaRPr lang="en-GB" sz="1600" dirty="0">
                <a:latin typeface="Glypha" pitchFamily="2" charset="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 smtClean="0">
                  <a:latin typeface="Glypha" pitchFamily="2" charset="0"/>
                </a:rPr>
                <a:t>Executive </a:t>
              </a:r>
              <a:r>
                <a:rPr lang="en-GB" sz="1600" dirty="0">
                  <a:latin typeface="Glypha" pitchFamily="2" charset="0"/>
                </a:rPr>
                <a:t>floor</a:t>
              </a:r>
            </a:p>
            <a:p>
              <a:endParaRPr lang="en-GB" sz="1600" dirty="0">
                <a:latin typeface="Glypha" pitchFamily="2" charset="0"/>
              </a:endParaRPr>
            </a:p>
            <a:p>
              <a:r>
                <a:rPr lang="en-GB" sz="1600" dirty="0">
                  <a:latin typeface="Glypha" pitchFamily="2" charset="0"/>
                </a:rPr>
                <a:t>Travel </a:t>
              </a:r>
              <a:r>
                <a:rPr lang="en-GB" sz="1600" dirty="0" smtClean="0">
                  <a:latin typeface="Glypha" pitchFamily="2" charset="0"/>
                </a:rPr>
                <a:t>coordinators</a:t>
              </a:r>
              <a:endParaRPr lang="en-GB" sz="1600" dirty="0">
                <a:latin typeface="Glypha" pitchFamily="2" charset="0"/>
              </a:endParaRPr>
            </a:p>
            <a:p>
              <a:endParaRPr lang="en-GB" sz="1600" dirty="0">
                <a:latin typeface="Glypha" pitchFamily="2" charset="0"/>
              </a:endParaRPr>
            </a:p>
            <a:p>
              <a:r>
                <a:rPr lang="en-GB" sz="1600" dirty="0" smtClean="0">
                  <a:latin typeface="Glypha" pitchFamily="2" charset="0"/>
                </a:rPr>
                <a:t>PAs/Executive secretaries </a:t>
              </a:r>
              <a:endParaRPr lang="en-GB" sz="1600" dirty="0">
                <a:latin typeface="Glyph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410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Find your champions</a:t>
            </a:r>
            <a:endParaRPr lang="en-GB" sz="4000" dirty="0">
              <a:latin typeface="Glypha" panose="02000603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58929" y="2074009"/>
            <a:ext cx="3140015" cy="1875796"/>
            <a:chOff x="5658929" y="2074009"/>
            <a:chExt cx="3140015" cy="1875796"/>
          </a:xfrm>
        </p:grpSpPr>
        <p:sp>
          <p:nvSpPr>
            <p:cNvPr id="3" name="Rounded Rectangle 2"/>
            <p:cNvSpPr/>
            <p:nvPr/>
          </p:nvSpPr>
          <p:spPr>
            <a:xfrm>
              <a:off x="5658929" y="2074009"/>
              <a:ext cx="3140015" cy="1875796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82784" y="2196299"/>
              <a:ext cx="28923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Glypha" pitchFamily="2" charset="0"/>
                </a:rPr>
                <a:t>Invest in getting the support you need from the very top – without it you can’t move forward</a:t>
              </a:r>
              <a:endParaRPr lang="en-GB" sz="2000" b="1" i="1" dirty="0">
                <a:solidFill>
                  <a:schemeClr val="bg1"/>
                </a:solidFill>
                <a:latin typeface="Glypha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5210" y="1500607"/>
            <a:ext cx="5548609" cy="1511300"/>
            <a:chOff x="539750" y="1341438"/>
            <a:chExt cx="5548609" cy="1511300"/>
          </a:xfrm>
        </p:grpSpPr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539750" y="1341438"/>
              <a:ext cx="2232025" cy="1511300"/>
              <a:chOff x="539552" y="1340768"/>
              <a:chExt cx="2232248" cy="1512168"/>
            </a:xfrm>
          </p:grpSpPr>
          <p:sp>
            <p:nvSpPr>
              <p:cNvPr id="31" name="Cloud 30"/>
              <p:cNvSpPr/>
              <p:nvPr/>
            </p:nvSpPr>
            <p:spPr>
              <a:xfrm>
                <a:off x="539552" y="1340768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2" name="TextBox 14"/>
              <p:cNvSpPr txBox="1">
                <a:spLocks noChangeArrowheads="1"/>
              </p:cNvSpPr>
              <p:nvPr/>
            </p:nvSpPr>
            <p:spPr bwMode="auto">
              <a:xfrm>
                <a:off x="899592" y="1700808"/>
                <a:ext cx="1440160" cy="646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>
                    <a:latin typeface="Glypha" pitchFamily="2" charset="0"/>
                  </a:rPr>
                  <a:t>Senior </a:t>
                </a:r>
                <a:r>
                  <a:rPr lang="en-GB" dirty="0" smtClean="0">
                    <a:latin typeface="Glypha" pitchFamily="2" charset="0"/>
                  </a:rPr>
                  <a:t>sponsor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956315" y="1589256"/>
              <a:ext cx="31320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Glypha" pitchFamily="2" charset="0"/>
                </a:rPr>
                <a:t>Board m</a:t>
              </a:r>
              <a:r>
                <a:rPr lang="en-GB" sz="2000" dirty="0" smtClean="0">
                  <a:latin typeface="Glypha" pitchFamily="2" charset="0"/>
                </a:rPr>
                <a:t>ember(s)?</a:t>
              </a:r>
              <a:endParaRPr lang="en-GB" sz="2000" dirty="0">
                <a:latin typeface="Glypha" pitchFamily="2" charset="0"/>
              </a:endParaRPr>
            </a:p>
            <a:p>
              <a:endParaRPr lang="en-GB" sz="2000" dirty="0">
                <a:latin typeface="Glypha" pitchFamily="2" charset="0"/>
              </a:endParaRPr>
            </a:p>
            <a:p>
              <a:r>
                <a:rPr lang="en-GB" sz="2000" dirty="0">
                  <a:latin typeface="Glypha" pitchFamily="2" charset="0"/>
                </a:rPr>
                <a:t>Financial c</a:t>
              </a:r>
              <a:r>
                <a:rPr lang="en-GB" sz="2000" dirty="0" smtClean="0">
                  <a:latin typeface="Glypha" pitchFamily="2" charset="0"/>
                </a:rPr>
                <a:t>ontroller?</a:t>
              </a:r>
              <a:endParaRPr lang="en-GB" sz="2000" dirty="0">
                <a:latin typeface="Glypha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4672" y="3428084"/>
            <a:ext cx="9083615" cy="2246769"/>
            <a:chOff x="2051720" y="3431699"/>
            <a:chExt cx="7487291" cy="2246769"/>
          </a:xfrm>
        </p:grpSpPr>
        <p:grpSp>
          <p:nvGrpSpPr>
            <p:cNvPr id="34" name="Group 21"/>
            <p:cNvGrpSpPr>
              <a:grpSpLocks/>
            </p:cNvGrpSpPr>
            <p:nvPr/>
          </p:nvGrpSpPr>
          <p:grpSpPr bwMode="auto">
            <a:xfrm>
              <a:off x="2051720" y="3799434"/>
              <a:ext cx="2232025" cy="1511300"/>
              <a:chOff x="539552" y="1710546"/>
              <a:chExt cx="2232248" cy="1512168"/>
            </a:xfrm>
          </p:grpSpPr>
          <p:sp>
            <p:nvSpPr>
              <p:cNvPr id="36" name="Cloud 35"/>
              <p:cNvSpPr/>
              <p:nvPr/>
            </p:nvSpPr>
            <p:spPr>
              <a:xfrm>
                <a:off x="539552" y="1710546"/>
                <a:ext cx="2232248" cy="1512168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7" name="TextBox 14"/>
              <p:cNvSpPr txBox="1">
                <a:spLocks noChangeArrowheads="1"/>
              </p:cNvSpPr>
              <p:nvPr/>
            </p:nvSpPr>
            <p:spPr bwMode="auto">
              <a:xfrm>
                <a:off x="935596" y="2220947"/>
                <a:ext cx="1440160" cy="369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dirty="0">
                    <a:latin typeface="Glypha" pitchFamily="2" charset="0"/>
                  </a:rPr>
                  <a:t>Super </a:t>
                </a:r>
                <a:r>
                  <a:rPr lang="en-GB" dirty="0" smtClean="0">
                    <a:latin typeface="Glypha" pitchFamily="2" charset="0"/>
                  </a:rPr>
                  <a:t>users</a:t>
                </a:r>
                <a:endParaRPr lang="en-GB" dirty="0">
                  <a:latin typeface="Glypha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643749" y="3431699"/>
              <a:ext cx="489526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latin typeface="Glypha" pitchFamily="2" charset="0"/>
                </a:rPr>
                <a:t>Experienced</a:t>
              </a:r>
            </a:p>
            <a:p>
              <a:r>
                <a:rPr lang="en-GB" sz="2000" dirty="0">
                  <a:latin typeface="Glypha" pitchFamily="2" charset="0"/>
                </a:rPr>
                <a:t>Vocal</a:t>
              </a:r>
            </a:p>
            <a:p>
              <a:r>
                <a:rPr lang="en-GB" sz="2000" dirty="0">
                  <a:latin typeface="Glypha" pitchFamily="2" charset="0"/>
                </a:rPr>
                <a:t>Influential</a:t>
              </a:r>
            </a:p>
            <a:p>
              <a:endParaRPr lang="en-GB" sz="2000" dirty="0">
                <a:latin typeface="Glypha" pitchFamily="2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sz="2000" dirty="0" smtClean="0">
                  <a:latin typeface="Glypha" pitchFamily="2" charset="0"/>
                </a:rPr>
                <a:t>Travel coordinators/meeting</a:t>
              </a:r>
              <a:r>
                <a:rPr lang="en-GB" sz="2000" dirty="0">
                  <a:latin typeface="Glypha" pitchFamily="2" charset="0"/>
                </a:rPr>
                <a:t> </a:t>
              </a:r>
              <a:r>
                <a:rPr lang="en-GB" sz="2000" dirty="0" smtClean="0">
                  <a:latin typeface="Glypha" pitchFamily="2" charset="0"/>
                </a:rPr>
                <a:t>planners</a:t>
              </a:r>
              <a:endParaRPr lang="en-GB" sz="2000" dirty="0">
                <a:latin typeface="Glypha" pitchFamily="2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sz="2000" dirty="0" smtClean="0">
                  <a:latin typeface="Glypha" pitchFamily="2" charset="0"/>
                </a:rPr>
                <a:t>PAs/Executive secretaries</a:t>
              </a:r>
              <a:endParaRPr lang="en-GB" sz="2000" dirty="0">
                <a:latin typeface="Glypha" pitchFamily="2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en-GB" sz="2000" dirty="0" smtClean="0">
                  <a:latin typeface="Glypha" pitchFamily="2" charset="0"/>
                </a:rPr>
                <a:t>Single </a:t>
              </a:r>
              <a:r>
                <a:rPr lang="en-GB" sz="2000" dirty="0">
                  <a:latin typeface="Glypha" pitchFamily="2" charset="0"/>
                </a:rPr>
                <a:t>department of active users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4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423410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PwC meeting and events objectives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97457" y="1545565"/>
            <a:ext cx="8077200" cy="4419600"/>
          </a:xfrm>
          <a:prstGeom prst="rect">
            <a:avLst/>
          </a:prstGeom>
        </p:spPr>
        <p:txBody>
          <a:bodyPr/>
          <a:lstStyle/>
          <a:p>
            <a:pPr marL="412750">
              <a:lnSpc>
                <a:spcPct val="80000"/>
              </a:lnSpc>
            </a:pPr>
            <a:r>
              <a:rPr lang="en-GB" sz="2400" dirty="0" smtClean="0">
                <a:latin typeface="Glypha" pitchFamily="2" charset="0"/>
                <a:cs typeface="Arial" charset="0"/>
              </a:rPr>
              <a:t>To manage the procurement, leverage spend and benchmark cost and effectiveness of suppliers</a:t>
            </a:r>
          </a:p>
          <a:p>
            <a:pPr marL="69850" indent="0">
              <a:lnSpc>
                <a:spcPct val="80000"/>
              </a:lnSpc>
              <a:buNone/>
            </a:pPr>
            <a:endParaRPr lang="en-GB" sz="2400" dirty="0" smtClean="0">
              <a:latin typeface="Glypha" pitchFamily="2" charset="0"/>
              <a:cs typeface="Arial" charset="0"/>
            </a:endParaRPr>
          </a:p>
          <a:p>
            <a:pPr marL="412750">
              <a:lnSpc>
                <a:spcPct val="80000"/>
              </a:lnSpc>
            </a:pPr>
            <a:r>
              <a:rPr lang="en-GB" sz="2400" dirty="0" smtClean="0">
                <a:latin typeface="Glypha" pitchFamily="2" charset="0"/>
                <a:cs typeface="Arial" charset="0"/>
              </a:rPr>
              <a:t>To support the firm by developing best practice processes for meetings and events </a:t>
            </a:r>
          </a:p>
          <a:p>
            <a:pPr marL="69850" indent="0">
              <a:lnSpc>
                <a:spcPct val="80000"/>
              </a:lnSpc>
              <a:buNone/>
            </a:pPr>
            <a:endParaRPr lang="en-GB" sz="2400" dirty="0" smtClean="0">
              <a:latin typeface="Glypha" pitchFamily="2" charset="0"/>
              <a:cs typeface="Arial" charset="0"/>
            </a:endParaRPr>
          </a:p>
          <a:p>
            <a:pPr marL="412750">
              <a:lnSpc>
                <a:spcPct val="80000"/>
              </a:lnSpc>
            </a:pPr>
            <a:r>
              <a:rPr lang="en-GB" sz="2400" dirty="0" smtClean="0">
                <a:latin typeface="Glypha" pitchFamily="2" charset="0"/>
                <a:cs typeface="Arial" charset="0"/>
              </a:rPr>
              <a:t>Enhance control and visibility of meetings</a:t>
            </a:r>
          </a:p>
          <a:p>
            <a:pPr marL="69850" indent="0">
              <a:lnSpc>
                <a:spcPct val="80000"/>
              </a:lnSpc>
              <a:buNone/>
            </a:pPr>
            <a:endParaRPr lang="en-GB" sz="2400" dirty="0" smtClean="0">
              <a:latin typeface="Glypha" pitchFamily="2" charset="0"/>
              <a:cs typeface="Arial" charset="0"/>
            </a:endParaRPr>
          </a:p>
          <a:p>
            <a:pPr marL="412750">
              <a:lnSpc>
                <a:spcPct val="80000"/>
              </a:lnSpc>
            </a:pPr>
            <a:r>
              <a:rPr lang="en-GB" sz="2400" dirty="0" smtClean="0">
                <a:latin typeface="Glypha" pitchFamily="2" charset="0"/>
                <a:cs typeface="Arial" charset="0"/>
              </a:rPr>
              <a:t>Advise and manage contractual risk</a:t>
            </a:r>
          </a:p>
          <a:p>
            <a:pPr marL="69850" indent="0">
              <a:lnSpc>
                <a:spcPct val="80000"/>
              </a:lnSpc>
              <a:buNone/>
            </a:pPr>
            <a:endParaRPr lang="en-GB" sz="2400" dirty="0" smtClean="0">
              <a:latin typeface="Glypha" pitchFamily="2" charset="0"/>
              <a:cs typeface="Arial" charset="0"/>
            </a:endParaRPr>
          </a:p>
          <a:p>
            <a:pPr marL="412750">
              <a:lnSpc>
                <a:spcPct val="80000"/>
              </a:lnSpc>
            </a:pPr>
            <a:r>
              <a:rPr lang="en-GB" sz="2400" dirty="0" smtClean="0">
                <a:latin typeface="Glypha" pitchFamily="2" charset="0"/>
                <a:cs typeface="Arial" charset="0"/>
              </a:rPr>
              <a:t>Understand and manage CR implications within meetings/ venues</a:t>
            </a:r>
          </a:p>
          <a:p>
            <a:pPr>
              <a:buNone/>
            </a:pPr>
            <a:endParaRPr lang="en-GB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423410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PwC strategic approach</a:t>
            </a:r>
            <a:endParaRPr lang="en-GB" sz="3600" dirty="0">
              <a:latin typeface="Glypha" panose="02000603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516" y="1263127"/>
            <a:ext cx="8251825" cy="4898055"/>
            <a:chOff x="226516" y="1263127"/>
            <a:chExt cx="8251825" cy="489805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516" y="1263127"/>
              <a:ext cx="8251825" cy="454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Down Arrow 4"/>
            <p:cNvSpPr/>
            <p:nvPr/>
          </p:nvSpPr>
          <p:spPr>
            <a:xfrm>
              <a:off x="507048" y="4437857"/>
              <a:ext cx="484632" cy="731757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550844" y="4437857"/>
              <a:ext cx="484632" cy="731757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2706784" y="4437857"/>
              <a:ext cx="484632" cy="731757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3957614" y="4437857"/>
              <a:ext cx="484632" cy="731757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5010036" y="4437856"/>
              <a:ext cx="484632" cy="731757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6027953" y="4437857"/>
              <a:ext cx="484632" cy="731757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071750" y="4437857"/>
              <a:ext cx="484632" cy="731757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117" y="5169614"/>
              <a:ext cx="827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latin typeface="Glypha" pitchFamily="2" charset="0"/>
                </a:rPr>
                <a:t>Robust </a:t>
              </a:r>
            </a:p>
            <a:p>
              <a:pPr algn="ctr"/>
              <a:r>
                <a:rPr lang="en-GB" sz="1400" dirty="0" smtClean="0">
                  <a:latin typeface="Glypha" pitchFamily="2" charset="0"/>
                </a:rPr>
                <a:t>MI</a:t>
              </a:r>
              <a:endParaRPr lang="en-GB" sz="1400" dirty="0">
                <a:latin typeface="Glypha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0189" y="5183340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latin typeface="Glypha" pitchFamily="2" charset="0"/>
                </a:rPr>
                <a:t>Manage </a:t>
              </a:r>
            </a:p>
            <a:p>
              <a:pPr algn="ctr"/>
              <a:r>
                <a:rPr lang="en-GB" sz="1400" dirty="0" smtClean="0">
                  <a:latin typeface="Glypha" pitchFamily="2" charset="0"/>
                </a:rPr>
                <a:t>risk</a:t>
              </a:r>
              <a:endParaRPr lang="en-GB" sz="1400" dirty="0">
                <a:latin typeface="Glypha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8877" y="5183340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latin typeface="Glypha" pitchFamily="2" charset="0"/>
                </a:rPr>
                <a:t>Develop </a:t>
              </a:r>
            </a:p>
            <a:p>
              <a:pPr algn="ctr"/>
              <a:r>
                <a:rPr lang="en-GB" sz="1400" dirty="0">
                  <a:latin typeface="Glypha" pitchFamily="2" charset="0"/>
                </a:rPr>
                <a:t>s</a:t>
              </a:r>
              <a:r>
                <a:rPr lang="en-GB" sz="1400" dirty="0" smtClean="0">
                  <a:latin typeface="Glypha" pitchFamily="2" charset="0"/>
                </a:rPr>
                <a:t>trategy</a:t>
              </a:r>
              <a:endParaRPr lang="en-GB" sz="1400" dirty="0">
                <a:latin typeface="Glypha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57528" y="5236693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latin typeface="Glypha" pitchFamily="2" charset="0"/>
                </a:rPr>
                <a:t>Policy</a:t>
              </a:r>
              <a:endParaRPr lang="en-GB" sz="1400" dirty="0">
                <a:latin typeface="Glypha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9443" y="5183340"/>
              <a:ext cx="1237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latin typeface="Glypha" pitchFamily="2" charset="0"/>
                </a:rPr>
                <a:t>Consolidate </a:t>
              </a:r>
            </a:p>
            <a:p>
              <a:pPr algn="ctr"/>
              <a:r>
                <a:rPr lang="en-GB" sz="1400" dirty="0">
                  <a:latin typeface="Glypha" pitchFamily="2" charset="0"/>
                </a:rPr>
                <a:t>s</a:t>
              </a:r>
              <a:r>
                <a:rPr lang="en-GB" sz="1400" dirty="0" smtClean="0">
                  <a:latin typeface="Glypha" pitchFamily="2" charset="0"/>
                </a:rPr>
                <a:t>avings</a:t>
              </a:r>
              <a:endParaRPr lang="en-GB" sz="1400" dirty="0">
                <a:latin typeface="Glypha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2090" y="5226967"/>
              <a:ext cx="9300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latin typeface="Glypha" pitchFamily="2" charset="0"/>
                </a:rPr>
                <a:t>Effective</a:t>
              </a:r>
            </a:p>
            <a:p>
              <a:pPr algn="ctr"/>
              <a:r>
                <a:rPr lang="en-GB" sz="1400" dirty="0">
                  <a:latin typeface="Glypha" pitchFamily="2" charset="0"/>
                </a:rPr>
                <a:t>p</a:t>
              </a:r>
              <a:r>
                <a:rPr lang="en-GB" sz="1400" dirty="0" smtClean="0">
                  <a:latin typeface="Glypha" pitchFamily="2" charset="0"/>
                </a:rPr>
                <a:t>rocess</a:t>
              </a:r>
              <a:endParaRPr lang="en-GB" sz="1400" dirty="0">
                <a:latin typeface="Glypha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7387" y="5197112"/>
              <a:ext cx="11833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 smtClean="0">
                  <a:latin typeface="Glypha" pitchFamily="2" charset="0"/>
                </a:rPr>
                <a:t>Compliancy</a:t>
              </a:r>
              <a:endParaRPr lang="en-GB" sz="1400" dirty="0">
                <a:latin typeface="Glypha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ltGray">
            <a:xfrm>
              <a:off x="507048" y="5763664"/>
              <a:ext cx="7072810" cy="397518"/>
            </a:xfrm>
            <a:prstGeom prst="rect">
              <a:avLst/>
            </a:prstGeom>
            <a:solidFill>
              <a:schemeClr val="accent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Glypha" pitchFamily="2" charset="0"/>
                </a:rPr>
                <a:t>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7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TiQ Templat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81622"/>
      </a:accent1>
      <a:accent2>
        <a:srgbClr val="498262"/>
      </a:accent2>
      <a:accent3>
        <a:srgbClr val="4B1B14"/>
      </a:accent3>
      <a:accent4>
        <a:srgbClr val="D77620"/>
      </a:accent4>
      <a:accent5>
        <a:srgbClr val="3E4C5A"/>
      </a:accent5>
      <a:accent6>
        <a:srgbClr val="426251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503</Words>
  <Application>Microsoft Office PowerPoint</Application>
  <PresentationFormat>On-screen Show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Welcome</vt:lpstr>
      <vt:lpstr>Strategic Meetings Management</vt:lpstr>
      <vt:lpstr>Be aware of the challenges</vt:lpstr>
      <vt:lpstr>Everyone faces objections</vt:lpstr>
      <vt:lpstr>So, where DO I start?</vt:lpstr>
      <vt:lpstr>Identify your stakeholders</vt:lpstr>
      <vt:lpstr>Find your champions</vt:lpstr>
      <vt:lpstr>PwC meeting and events objectives</vt:lpstr>
      <vt:lpstr>PwC strategic approach</vt:lpstr>
      <vt:lpstr>PowerPoint Presentation</vt:lpstr>
      <vt:lpstr>Key learnings</vt:lpstr>
      <vt:lpstr>Thank you</vt:lpstr>
    </vt:vector>
  </TitlesOfParts>
  <Company>Centaur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Newcomb</dc:creator>
  <cp:lastModifiedBy>Amanda Greenwood</cp:lastModifiedBy>
  <cp:revision>88</cp:revision>
  <dcterms:created xsi:type="dcterms:W3CDTF">2015-05-06T11:34:37Z</dcterms:created>
  <dcterms:modified xsi:type="dcterms:W3CDTF">2016-01-15T10:56:41Z</dcterms:modified>
</cp:coreProperties>
</file>