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9" r:id="rId3"/>
    <p:sldId id="302" r:id="rId4"/>
    <p:sldId id="303" r:id="rId5"/>
    <p:sldId id="304" r:id="rId6"/>
    <p:sldId id="305" r:id="rId7"/>
    <p:sldId id="306" r:id="rId8"/>
    <p:sldId id="296" r:id="rId9"/>
    <p:sldId id="286" r:id="rId10"/>
    <p:sldId id="298" r:id="rId11"/>
    <p:sldId id="299" r:id="rId12"/>
    <p:sldId id="300" r:id="rId13"/>
    <p:sldId id="301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BEA"/>
    <a:srgbClr val="B81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4BB5-5B73-42CD-8431-DAD45FA7F0FF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FC6-2957-4C0E-A352-992A57578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9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30D9-BCD9-4D25-8AEE-857160BDB72C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73E8-D599-4E88-8ECB-B27F5D3AD5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0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TiQ021 POWERPOINT TEMPLATE-TITLE PAG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TiQ021 PP CONTENT-PAG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0" y="0"/>
            <a:ext cx="9264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ED1-E8DE-4F4C-9E56-1CE9ECD5DAC8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04" y="6356351"/>
            <a:ext cx="189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C00000"/>
                </a:solidFill>
              </a:rPr>
              <a:t>@</a:t>
            </a:r>
            <a:r>
              <a:rPr lang="en-GB" sz="1200" b="1" dirty="0" err="1" smtClean="0">
                <a:solidFill>
                  <a:srgbClr val="C00000"/>
                </a:solidFill>
              </a:rPr>
              <a:t>BizTraveliQ</a:t>
            </a:r>
            <a:r>
              <a:rPr lang="en-GB" sz="1200" b="1" dirty="0" smtClean="0">
                <a:solidFill>
                  <a:srgbClr val="C00000"/>
                </a:solidFill>
              </a:rPr>
              <a:t>      #</a:t>
            </a:r>
            <a:r>
              <a:rPr lang="en-GB" sz="1200" b="1" dirty="0" err="1" smtClean="0">
                <a:solidFill>
                  <a:srgbClr val="C00000"/>
                </a:solidFill>
              </a:rPr>
              <a:t>btiqlive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9C0C-5C2D-476A-A34D-E5155CE81DD5}" type="datetimeFigureOut">
              <a:rPr lang="en-GB" smtClean="0"/>
              <a:pPr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ditorial@businesstravel-iq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ditorial@businesstravel-iq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6815" y="2347445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z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Welcome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2724" y="1511096"/>
            <a:ext cx="869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Distribution alternatives</a:t>
            </a:r>
            <a:endParaRPr lang="en-GB" sz="2300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Email</a:t>
            </a:r>
            <a:r>
              <a:rPr lang="en-GB" sz="2000" dirty="0" smtClean="0">
                <a:latin typeface="Glypha" panose="02000603000000000000" pitchFamily="2" charset="0"/>
              </a:rPr>
              <a:t>: </a:t>
            </a:r>
            <a:r>
              <a:rPr lang="en-GB" sz="2000" dirty="0" smtClean="0">
                <a:latin typeface="Glypha" panose="02000603000000000000" pitchFamily="2" charset="0"/>
                <a:hlinkClick r:id="rId2"/>
              </a:rPr>
              <a:t>editorial@businesstravel-iq.com</a:t>
            </a:r>
            <a:r>
              <a:rPr lang="en-GB" sz="2000" dirty="0" smtClean="0">
                <a:latin typeface="Glypha" panose="02000603000000000000" pitchFamily="2" charset="0"/>
              </a:rPr>
              <a:t> 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</a:t>
            </a:r>
            <a:r>
              <a:rPr lang="en-GB" sz="2000" dirty="0" err="1" smtClean="0">
                <a:latin typeface="Glypha" panose="02000603000000000000" pitchFamily="2" charset="0"/>
              </a:rPr>
              <a:t>BizTraveliQ</a:t>
            </a:r>
            <a:r>
              <a:rPr lang="en-GB" sz="2000" dirty="0" smtClean="0">
                <a:latin typeface="Glypha" panose="02000603000000000000" pitchFamily="2" charset="0"/>
              </a:rPr>
              <a:t> #</a:t>
            </a:r>
            <a:r>
              <a:rPr lang="en-GB" sz="2000" dirty="0" err="1" smtClean="0">
                <a:latin typeface="Glypha" panose="02000603000000000000" pitchFamily="2" charset="0"/>
              </a:rPr>
              <a:t>btiqlive</a:t>
            </a:r>
            <a:endParaRPr lang="en-GB" sz="2000" dirty="0" smtClean="0">
              <a:latin typeface="Glypha" panose="02000603000000000000" pitchFamily="2" charset="0"/>
            </a:endParaRP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</a:t>
            </a:r>
          </a:p>
          <a:p>
            <a:r>
              <a:rPr lang="en-GB" sz="2000" dirty="0" smtClean="0">
                <a:latin typeface="Glypha" panose="02000603000000000000" pitchFamily="2" charset="0"/>
              </a:rPr>
              <a:t>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553" y="2288208"/>
            <a:ext cx="129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945" y="4051956"/>
            <a:ext cx="152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Annicka Lofstrand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KDS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8052" y="4078850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Karolien Priem &amp; </a:t>
            </a:r>
            <a:r>
              <a:rPr lang="en-GB" sz="1200" dirty="0" smtClean="0">
                <a:latin typeface="Glypha" panose="02000603000000000000" pitchFamily="2" charset="0"/>
              </a:rPr>
              <a:t>Marc </a:t>
            </a:r>
            <a:r>
              <a:rPr lang="en-GB" sz="1200" dirty="0" smtClean="0">
                <a:latin typeface="Glypha" panose="02000603000000000000" pitchFamily="2" charset="0"/>
              </a:rPr>
              <a:t>Zuber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Nestle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1814" y="411708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Betty Low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Business Travel iQ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03" y="5731060"/>
            <a:ext cx="384319" cy="337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1" y="2580603"/>
            <a:ext cx="1546762" cy="15467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990" y="2603364"/>
            <a:ext cx="1524000" cy="1524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0" y="2626228"/>
            <a:ext cx="1490858" cy="14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Why do travel managers (currently) want to control distribution channels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628775"/>
            <a:ext cx="8169275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000" b="1" u="sng" dirty="0">
                <a:latin typeface="Glypha" panose="02000603000000000000" pitchFamily="2" charset="0"/>
              </a:rPr>
              <a:t>Cost </a:t>
            </a:r>
            <a:r>
              <a:rPr lang="en-US" sz="2000" b="1" u="sng" dirty="0" smtClean="0">
                <a:latin typeface="Glypha" panose="02000603000000000000" pitchFamily="2" charset="0"/>
              </a:rPr>
              <a:t>concerns</a:t>
            </a:r>
            <a:endParaRPr lang="en-US" sz="2000" b="1" u="sng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Glypha" panose="02000603000000000000" pitchFamily="2" charset="0"/>
              </a:rPr>
              <a:t>Transparency on options availability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Glypha" panose="02000603000000000000" pitchFamily="2" charset="0"/>
              </a:rPr>
              <a:t>Policy compliance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Glypha" panose="02000603000000000000" pitchFamily="2" charset="0"/>
              </a:rPr>
              <a:t>Lack of </a:t>
            </a:r>
            <a:r>
              <a:rPr lang="en-US" sz="1600" dirty="0" smtClean="0">
                <a:latin typeface="Glypha" panose="02000603000000000000" pitchFamily="2" charset="0"/>
              </a:rPr>
              <a:t>product/service </a:t>
            </a:r>
            <a:r>
              <a:rPr lang="en-US" sz="1600" dirty="0">
                <a:latin typeface="Glypha" panose="02000603000000000000" pitchFamily="2" charset="0"/>
              </a:rPr>
              <a:t>differentiations drives this necessity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Glypha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b="1" u="sng" dirty="0">
                <a:latin typeface="Glypha" panose="02000603000000000000" pitchFamily="2" charset="0"/>
              </a:rPr>
              <a:t>User acceptance </a:t>
            </a:r>
            <a:r>
              <a:rPr lang="en-US" sz="2000" b="1" u="sng" dirty="0" smtClean="0">
                <a:latin typeface="Glypha" panose="02000603000000000000" pitchFamily="2" charset="0"/>
              </a:rPr>
              <a:t>concerns</a:t>
            </a:r>
            <a:endParaRPr lang="en-US" sz="2000" b="1" u="sng" dirty="0">
              <a:latin typeface="Glypha" panose="02000603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Glypha" panose="02000603000000000000" pitchFamily="2" charset="0"/>
              </a:rPr>
              <a:t>Process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Glypha" panose="02000603000000000000" pitchFamily="2" charset="0"/>
              </a:rPr>
              <a:t>Right content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Glypha" panose="02000603000000000000" pitchFamily="2" charset="0"/>
              </a:rPr>
              <a:t>One-stop-shop </a:t>
            </a:r>
            <a:r>
              <a:rPr lang="en-US" sz="1600" dirty="0">
                <a:latin typeface="Glypha" panose="02000603000000000000" pitchFamily="2" charset="0"/>
              </a:rPr>
              <a:t>key to maintain </a:t>
            </a:r>
            <a:r>
              <a:rPr lang="en-US" sz="1600" dirty="0" err="1" smtClean="0">
                <a:latin typeface="Glypha" panose="02000603000000000000" pitchFamily="2" charset="0"/>
              </a:rPr>
              <a:t>travellers</a:t>
            </a:r>
            <a:r>
              <a:rPr lang="en-US" sz="1600" dirty="0" smtClean="0">
                <a:latin typeface="Glypha" panose="02000603000000000000" pitchFamily="2" charset="0"/>
              </a:rPr>
              <a:t> </a:t>
            </a:r>
            <a:r>
              <a:rPr lang="en-US" sz="1600" dirty="0">
                <a:latin typeface="Glypha" panose="02000603000000000000" pitchFamily="2" charset="0"/>
              </a:rPr>
              <a:t>engaged with corporate travel </a:t>
            </a:r>
            <a:r>
              <a:rPr lang="en-US" sz="1600" dirty="0" smtClean="0">
                <a:latin typeface="Glypha" panose="02000603000000000000" pitchFamily="2" charset="0"/>
              </a:rPr>
              <a:t>programme</a:t>
            </a:r>
            <a:endParaRPr lang="en-US" sz="1600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242077" y="5102477"/>
            <a:ext cx="647569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Glypha" panose="02000603000000000000" pitchFamily="2" charset="0"/>
              </a:rPr>
              <a:t>Direct </a:t>
            </a:r>
            <a:r>
              <a:rPr lang="en-US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Connect </a:t>
            </a:r>
            <a:r>
              <a:rPr lang="en-US" b="1" dirty="0">
                <a:solidFill>
                  <a:schemeClr val="bg1"/>
                </a:solidFill>
                <a:latin typeface="Glypha" panose="02000603000000000000" pitchFamily="2" charset="0"/>
              </a:rPr>
              <a:t>solutions do not address these needs</a:t>
            </a:r>
          </a:p>
        </p:txBody>
      </p:sp>
    </p:spTree>
    <p:extLst>
      <p:ext uri="{BB962C8B-B14F-4D97-AF65-F5344CB8AC3E}">
        <p14:creationId xmlns:p14="http://schemas.microsoft.com/office/powerpoint/2010/main" val="23373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How could travel managers get ‘control’ over the distribution channels?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24430"/>
            <a:ext cx="8229600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600" b="1" u="sng" dirty="0">
                <a:latin typeface="Glypha" panose="02000603000000000000" pitchFamily="2" charset="0"/>
              </a:rPr>
              <a:t>Differentiation of </a:t>
            </a:r>
            <a:r>
              <a:rPr lang="en-US" sz="1600" b="1" u="sng" dirty="0" smtClean="0">
                <a:latin typeface="Glypha" panose="02000603000000000000" pitchFamily="2" charset="0"/>
              </a:rPr>
              <a:t>products/services</a:t>
            </a:r>
            <a:endParaRPr lang="en-US" sz="1600" b="1" u="sng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latin typeface="Glypha" panose="02000603000000000000" pitchFamily="2" charset="0"/>
              </a:rPr>
              <a:t>Where possible, develop partnerships to develop differentiations of </a:t>
            </a:r>
            <a:r>
              <a:rPr lang="en-US" sz="1500" dirty="0" smtClean="0">
                <a:latin typeface="Glypha" panose="02000603000000000000" pitchFamily="2" charset="0"/>
              </a:rPr>
              <a:t>products/services</a:t>
            </a:r>
            <a:endParaRPr lang="en-US" sz="1500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sz="1500" dirty="0">
              <a:latin typeface="Glypha" panose="02000603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latin typeface="Glypha" panose="02000603000000000000" pitchFamily="2" charset="0"/>
              </a:rPr>
              <a:t>NDC is going to be a major enabler for airline content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Glypha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u="sng" dirty="0">
                <a:latin typeface="Glypha" panose="02000603000000000000" pitchFamily="2" charset="0"/>
              </a:rPr>
              <a:t>Selective content aggregation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latin typeface="Glypha" panose="02000603000000000000" pitchFamily="2" charset="0"/>
              </a:rPr>
              <a:t>Define what level of aggregation is sufficient; </a:t>
            </a:r>
            <a:r>
              <a:rPr lang="en-US" sz="1500" dirty="0" smtClean="0">
                <a:latin typeface="Glypha" panose="02000603000000000000" pitchFamily="2" charset="0"/>
              </a:rPr>
              <a:t>“less </a:t>
            </a:r>
            <a:r>
              <a:rPr lang="en-US" sz="1500" dirty="0">
                <a:latin typeface="Glypha" panose="02000603000000000000" pitchFamily="2" charset="0"/>
              </a:rPr>
              <a:t>is </a:t>
            </a:r>
            <a:r>
              <a:rPr lang="en-US" sz="1500" dirty="0" smtClean="0">
                <a:latin typeface="Glypha" panose="02000603000000000000" pitchFamily="2" charset="0"/>
              </a:rPr>
              <a:t>more”</a:t>
            </a:r>
            <a:endParaRPr lang="en-US" sz="1500" dirty="0">
              <a:latin typeface="Glypha" panose="02000603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Glypha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u="sng" dirty="0">
                <a:latin typeface="Glypha" panose="02000603000000000000" pitchFamily="2" charset="0"/>
              </a:rPr>
              <a:t>Engage with </a:t>
            </a:r>
            <a:r>
              <a:rPr lang="en-US" sz="1600" b="1" u="sng" dirty="0" err="1" smtClean="0">
                <a:latin typeface="Glypha" panose="02000603000000000000" pitchFamily="2" charset="0"/>
              </a:rPr>
              <a:t>Travellers</a:t>
            </a:r>
            <a:endParaRPr lang="en-US" sz="1600" b="1" u="sng" dirty="0">
              <a:latin typeface="Glypha" panose="02000603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500" dirty="0" err="1" smtClean="0">
                <a:latin typeface="Glypha" panose="02000603000000000000" pitchFamily="2" charset="0"/>
              </a:rPr>
              <a:t>Travellers</a:t>
            </a:r>
            <a:r>
              <a:rPr lang="en-US" sz="1500" dirty="0" smtClean="0">
                <a:latin typeface="Glypha" panose="02000603000000000000" pitchFamily="2" charset="0"/>
              </a:rPr>
              <a:t> </a:t>
            </a:r>
            <a:r>
              <a:rPr lang="en-US" sz="1500" dirty="0">
                <a:latin typeface="Glypha" panose="02000603000000000000" pitchFamily="2" charset="0"/>
              </a:rPr>
              <a:t>have to understand the value </a:t>
            </a:r>
            <a:r>
              <a:rPr lang="en-US" sz="1500" b="1" u="sng" dirty="0">
                <a:latin typeface="Glypha" panose="02000603000000000000" pitchFamily="2" charset="0"/>
              </a:rPr>
              <a:t>for them </a:t>
            </a:r>
            <a:r>
              <a:rPr lang="en-US" sz="1500" dirty="0">
                <a:latin typeface="Glypha" panose="02000603000000000000" pitchFamily="2" charset="0"/>
              </a:rPr>
              <a:t>of the corporate travel </a:t>
            </a:r>
            <a:r>
              <a:rPr lang="en-US" sz="1500" dirty="0" smtClean="0">
                <a:latin typeface="Glypha" panose="02000603000000000000" pitchFamily="2" charset="0"/>
              </a:rPr>
              <a:t>programme</a:t>
            </a:r>
            <a:endParaRPr lang="en-US" sz="1500" dirty="0">
              <a:latin typeface="Glypha" panose="02000603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latin typeface="Glypha" panose="02000603000000000000" pitchFamily="2" charset="0"/>
              </a:rPr>
              <a:t>Showcase to your suppliers that </a:t>
            </a:r>
            <a:r>
              <a:rPr lang="en-US" sz="1500" b="1" u="sng" dirty="0">
                <a:latin typeface="Glypha" panose="02000603000000000000" pitchFamily="2" charset="0"/>
              </a:rPr>
              <a:t>you </a:t>
            </a:r>
            <a:r>
              <a:rPr lang="en-US" sz="1500" dirty="0">
                <a:latin typeface="Glypha" panose="02000603000000000000" pitchFamily="2" charset="0"/>
              </a:rPr>
              <a:t>are influencing the decision process to </a:t>
            </a:r>
            <a:r>
              <a:rPr lang="en-US" sz="1500" dirty="0" err="1" smtClean="0">
                <a:latin typeface="Glypha" panose="02000603000000000000" pitchFamily="2" charset="0"/>
              </a:rPr>
              <a:t>incentivise</a:t>
            </a:r>
            <a:r>
              <a:rPr lang="en-US" sz="1500" dirty="0" smtClean="0">
                <a:latin typeface="Glypha" panose="02000603000000000000" pitchFamily="2" charset="0"/>
              </a:rPr>
              <a:t> </a:t>
            </a:r>
            <a:r>
              <a:rPr lang="en-US" sz="1500" dirty="0">
                <a:latin typeface="Glypha" panose="02000603000000000000" pitchFamily="2" charset="0"/>
              </a:rPr>
              <a:t>them to distribute through your preferred channels</a:t>
            </a:r>
            <a:endParaRPr lang="en-US" sz="1500" b="1" u="sng" dirty="0">
              <a:latin typeface="Glypha" panose="02000603000000000000" pitchFamily="2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Glypha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u="sng" dirty="0">
                <a:latin typeface="Glypha" panose="02000603000000000000" pitchFamily="2" charset="0"/>
              </a:rPr>
              <a:t>Accept selective Direct Connect solutions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latin typeface="Glypha" panose="02000603000000000000" pitchFamily="2" charset="0"/>
              </a:rPr>
              <a:t>Be ready to deploy a </a:t>
            </a:r>
            <a:r>
              <a:rPr lang="en-US" sz="1500" dirty="0" err="1">
                <a:latin typeface="Glypha" panose="02000603000000000000" pitchFamily="2" charset="0"/>
              </a:rPr>
              <a:t>controlled“direct</a:t>
            </a:r>
            <a:r>
              <a:rPr lang="en-US" sz="1500" dirty="0">
                <a:latin typeface="Glypha" panose="02000603000000000000" pitchFamily="2" charset="0"/>
              </a:rPr>
              <a:t> connect” solution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9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574800"/>
            <a:ext cx="7704138" cy="230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CH" b="1" dirty="0">
              <a:solidFill>
                <a:schemeClr val="accent4"/>
              </a:solidFill>
            </a:endParaRPr>
          </a:p>
          <a:p>
            <a:pPr algn="ctr">
              <a:defRPr/>
            </a:pPr>
            <a:endParaRPr lang="fr-CH" dirty="0"/>
          </a:p>
          <a:p>
            <a:pPr algn="ctr">
              <a:defRPr/>
            </a:pPr>
            <a:endParaRPr lang="fr-CH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37" y="1693180"/>
            <a:ext cx="3181115" cy="20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14384" y="2126366"/>
            <a:ext cx="2894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Glypha" panose="02000603000000000000" pitchFamily="2" charset="0"/>
              </a:rPr>
              <a:t>The distribution technology is not a prime </a:t>
            </a:r>
            <a:r>
              <a:rPr lang="en-US" altLang="en-US" dirty="0" smtClean="0">
                <a:solidFill>
                  <a:schemeClr val="bg1"/>
                </a:solidFill>
                <a:latin typeface="Glypha" panose="02000603000000000000" pitchFamily="2" charset="0"/>
              </a:rPr>
              <a:t>concern for travel</a:t>
            </a:r>
            <a:r>
              <a:rPr lang="en-US" altLang="en-US" dirty="0">
                <a:solidFill>
                  <a:schemeClr val="bg1"/>
                </a:solidFill>
                <a:latin typeface="Glypha" panose="02000603000000000000" pitchFamily="2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Glypha" panose="02000603000000000000" pitchFamily="2" charset="0"/>
              </a:rPr>
              <a:t>managers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 smtClean="0">
                <a:latin typeface="Glypha" panose="02000603000000000000" pitchFamily="2" charset="0"/>
              </a:rPr>
              <a:t>What should not interest the travel manager</a:t>
            </a:r>
            <a:endParaRPr lang="en-GB" sz="3000" dirty="0">
              <a:latin typeface="Glypha" panose="02000603000000000000" pitchFamily="2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7632" y="4434368"/>
            <a:ext cx="79601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H" altLang="en-US" sz="2400" dirty="0">
                <a:latin typeface="Glypha" panose="02000603000000000000" pitchFamily="2" charset="0"/>
              </a:rPr>
              <a:t>Technology is an important part of </a:t>
            </a:r>
            <a:r>
              <a:rPr lang="fr-CH" altLang="en-US" sz="2400" dirty="0" smtClean="0">
                <a:latin typeface="Glypha" panose="02000603000000000000" pitchFamily="2" charset="0"/>
              </a:rPr>
              <a:t>distribution </a:t>
            </a:r>
            <a:r>
              <a:rPr lang="fr-CH" altLang="en-US" sz="2400" dirty="0">
                <a:latin typeface="Glypha" panose="02000603000000000000" pitchFamily="2" charset="0"/>
              </a:rPr>
              <a:t>but it is not the main </a:t>
            </a:r>
            <a:r>
              <a:rPr lang="fr-CH" altLang="en-US" sz="2400" dirty="0" smtClean="0">
                <a:latin typeface="Glypha" panose="02000603000000000000" pitchFamily="2" charset="0"/>
              </a:rPr>
              <a:t>concern/driver </a:t>
            </a:r>
            <a:r>
              <a:rPr lang="fr-CH" altLang="en-US" sz="2400" dirty="0">
                <a:latin typeface="Glypha" panose="02000603000000000000" pitchFamily="2" charset="0"/>
              </a:rPr>
              <a:t>for travel managers</a:t>
            </a:r>
          </a:p>
        </p:txBody>
      </p:sp>
    </p:spTree>
    <p:extLst>
      <p:ext uri="{BB962C8B-B14F-4D97-AF65-F5344CB8AC3E}">
        <p14:creationId xmlns:p14="http://schemas.microsoft.com/office/powerpoint/2010/main" val="26397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6815" y="2347445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z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Thank you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2724" y="1511096"/>
            <a:ext cx="86985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Distribution alternatives</a:t>
            </a:r>
            <a:endParaRPr lang="en-GB" sz="2300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Email</a:t>
            </a:r>
            <a:r>
              <a:rPr lang="en-GB" sz="2000" dirty="0" smtClean="0">
                <a:latin typeface="Glypha" panose="02000603000000000000" pitchFamily="2" charset="0"/>
              </a:rPr>
              <a:t>: </a:t>
            </a:r>
            <a:r>
              <a:rPr lang="en-GB" sz="2000" dirty="0" smtClean="0">
                <a:latin typeface="Glypha" panose="02000603000000000000" pitchFamily="2" charset="0"/>
                <a:hlinkClick r:id="rId2"/>
              </a:rPr>
              <a:t>editorial@businesstravel-iq.com</a:t>
            </a:r>
            <a:r>
              <a:rPr lang="en-GB" sz="2000" dirty="0" smtClean="0">
                <a:latin typeface="Glypha" panose="02000603000000000000" pitchFamily="2" charset="0"/>
              </a:rPr>
              <a:t> 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</a:t>
            </a:r>
            <a:r>
              <a:rPr lang="en-GB" sz="2000" dirty="0" err="1" smtClean="0">
                <a:latin typeface="Glypha" panose="02000603000000000000" pitchFamily="2" charset="0"/>
              </a:rPr>
              <a:t>BizTraveliQ</a:t>
            </a:r>
            <a:r>
              <a:rPr lang="en-GB" sz="2000" dirty="0" smtClean="0">
                <a:latin typeface="Glypha" panose="02000603000000000000" pitchFamily="2" charset="0"/>
              </a:rPr>
              <a:t> #</a:t>
            </a:r>
            <a:r>
              <a:rPr lang="en-GB" sz="2000" dirty="0" err="1" smtClean="0">
                <a:latin typeface="Glypha" panose="02000603000000000000" pitchFamily="2" charset="0"/>
              </a:rPr>
              <a:t>btiqlive</a:t>
            </a:r>
            <a:endParaRPr lang="en-GB" sz="2000" dirty="0" smtClean="0">
              <a:latin typeface="Glypha" panose="02000603000000000000" pitchFamily="2" charset="0"/>
            </a:endParaRP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</a:t>
            </a:r>
          </a:p>
          <a:p>
            <a:r>
              <a:rPr lang="en-GB" sz="2000" dirty="0" smtClean="0">
                <a:latin typeface="Glypha" panose="02000603000000000000" pitchFamily="2" charset="0"/>
              </a:rPr>
              <a:t>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553" y="2288208"/>
            <a:ext cx="129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7945" y="4051956"/>
            <a:ext cx="152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Annicka Lofstrand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KDS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8048" y="4078850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Glypha" panose="02000603000000000000" pitchFamily="2" charset="0"/>
              </a:rPr>
              <a:t>Karolien Priem &amp; </a:t>
            </a:r>
            <a:r>
              <a:rPr lang="en-GB" sz="1200" dirty="0" smtClean="0">
                <a:latin typeface="Glypha" panose="02000603000000000000" pitchFamily="2" charset="0"/>
              </a:rPr>
              <a:t>Marc </a:t>
            </a:r>
            <a:r>
              <a:rPr lang="en-GB" sz="1200" dirty="0">
                <a:latin typeface="Glypha" panose="02000603000000000000" pitchFamily="2" charset="0"/>
              </a:rPr>
              <a:t>Zuber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Nestle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1814" y="4117086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Betty Low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Business Travel iQ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03" y="5731060"/>
            <a:ext cx="384319" cy="337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1" y="2580603"/>
            <a:ext cx="1546762" cy="15467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990" y="2603364"/>
            <a:ext cx="1524000" cy="1524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0" y="2626228"/>
            <a:ext cx="1490858" cy="14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What’s driving distribution change?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21315395">
            <a:off x="500946" y="3362454"/>
            <a:ext cx="7571154" cy="1371600"/>
          </a:xfrm>
          <a:custGeom>
            <a:avLst/>
            <a:gdLst>
              <a:gd name="connsiteX0" fmla="*/ 0 w 7571154"/>
              <a:gd name="connsiteY0" fmla="*/ 1657088 h 1799016"/>
              <a:gd name="connsiteX1" fmla="*/ 2315308 w 7571154"/>
              <a:gd name="connsiteY1" fmla="*/ 1745011 h 1799016"/>
              <a:gd name="connsiteX2" fmla="*/ 3399693 w 7571154"/>
              <a:gd name="connsiteY2" fmla="*/ 934165 h 1799016"/>
              <a:gd name="connsiteX3" fmla="*/ 4630616 w 7571154"/>
              <a:gd name="connsiteY3" fmla="*/ 846242 h 1799016"/>
              <a:gd name="connsiteX4" fmla="*/ 5900616 w 7571154"/>
              <a:gd name="connsiteY4" fmla="*/ 15857 h 1799016"/>
              <a:gd name="connsiteX5" fmla="*/ 7571154 w 7571154"/>
              <a:gd name="connsiteY5" fmla="*/ 279626 h 17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1154" h="1799016">
                <a:moveTo>
                  <a:pt x="0" y="1657088"/>
                </a:moveTo>
                <a:cubicBezTo>
                  <a:pt x="874346" y="1761293"/>
                  <a:pt x="1748693" y="1865498"/>
                  <a:pt x="2315308" y="1745011"/>
                </a:cubicBezTo>
                <a:cubicBezTo>
                  <a:pt x="2881923" y="1624524"/>
                  <a:pt x="3013808" y="1083960"/>
                  <a:pt x="3399693" y="934165"/>
                </a:cubicBezTo>
                <a:cubicBezTo>
                  <a:pt x="3785578" y="784370"/>
                  <a:pt x="4213796" y="999293"/>
                  <a:pt x="4630616" y="846242"/>
                </a:cubicBezTo>
                <a:cubicBezTo>
                  <a:pt x="5047436" y="693191"/>
                  <a:pt x="5410526" y="110293"/>
                  <a:pt x="5900616" y="15857"/>
                </a:cubicBezTo>
                <a:cubicBezTo>
                  <a:pt x="6390706" y="-78579"/>
                  <a:pt x="7571154" y="279626"/>
                  <a:pt x="7571154" y="279626"/>
                </a:cubicBezTo>
              </a:path>
            </a:pathLst>
          </a:custGeom>
          <a:ln>
            <a:solidFill>
              <a:srgbClr val="3EB2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336" r="28983"/>
          <a:stretch/>
        </p:blipFill>
        <p:spPr>
          <a:xfrm>
            <a:off x="909300" y="3743454"/>
            <a:ext cx="894861" cy="1188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550" y="4192059"/>
            <a:ext cx="163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Mobile apps, big </a:t>
            </a:r>
            <a:r>
              <a:rPr lang="en-GB" sz="1200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data, </a:t>
            </a:r>
            <a:r>
              <a:rPr lang="en-GB" sz="1200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sharing </a:t>
            </a:r>
            <a:r>
              <a:rPr lang="en-GB" sz="1200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007" y="2281413"/>
            <a:ext cx="124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</a:t>
            </a:r>
          </a:p>
          <a:p>
            <a:pPr algn="ctr"/>
            <a:r>
              <a:rPr lang="en-GB" sz="14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GB" sz="1400" b="1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nnovations  </a:t>
            </a:r>
            <a:endParaRPr lang="en-GB" sz="1400" b="1" dirty="0">
              <a:latin typeface="Glypha" panose="020006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63839" y="1415194"/>
            <a:ext cx="4835189" cy="2656920"/>
            <a:chOff x="2509985" y="1407734"/>
            <a:chExt cx="4835189" cy="2656920"/>
          </a:xfrm>
        </p:grpSpPr>
        <p:sp>
          <p:nvSpPr>
            <p:cNvPr id="10" name="TextBox 9"/>
            <p:cNvSpPr txBox="1"/>
            <p:nvPr/>
          </p:nvSpPr>
          <p:spPr>
            <a:xfrm>
              <a:off x="5392743" y="3320509"/>
              <a:ext cx="1952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Hyper-connected workforce want choice </a:t>
              </a:r>
              <a:r>
                <a:rPr lang="en-GB" sz="1200" dirty="0" smtClean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n-GB" sz="1200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convenience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9863" y="1407734"/>
              <a:ext cx="11787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Changing </a:t>
              </a:r>
              <a:r>
                <a:rPr lang="en-GB" sz="1400" b="1" dirty="0" smtClean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traveller behaviour</a:t>
              </a:r>
              <a:endParaRPr lang="en-GB" sz="14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8336" r="28983"/>
            <a:stretch/>
          </p:blipFill>
          <p:spPr>
            <a:xfrm>
              <a:off x="2509985" y="2876550"/>
              <a:ext cx="894861" cy="118810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14525" y="3090644"/>
            <a:ext cx="3550583" cy="2095233"/>
            <a:chOff x="2012017" y="1646293"/>
            <a:chExt cx="3550583" cy="2095233"/>
          </a:xfrm>
        </p:grpSpPr>
        <p:sp>
          <p:nvSpPr>
            <p:cNvPr id="14" name="TextBox 13"/>
            <p:cNvSpPr txBox="1"/>
            <p:nvPr/>
          </p:nvSpPr>
          <p:spPr>
            <a:xfrm>
              <a:off x="3799114" y="3479916"/>
              <a:ext cx="1763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12017" y="1646293"/>
              <a:ext cx="1781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Economy and legislation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28336" r="28983"/>
            <a:stretch/>
          </p:blipFill>
          <p:spPr>
            <a:xfrm>
              <a:off x="4233427" y="2114550"/>
              <a:ext cx="894861" cy="118810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375459" y="1489519"/>
            <a:ext cx="4467080" cy="4147561"/>
            <a:chOff x="2446113" y="741360"/>
            <a:chExt cx="4467080" cy="4147561"/>
          </a:xfrm>
        </p:grpSpPr>
        <p:sp>
          <p:nvSpPr>
            <p:cNvPr id="18" name="TextBox 17"/>
            <p:cNvSpPr txBox="1"/>
            <p:nvPr/>
          </p:nvSpPr>
          <p:spPr>
            <a:xfrm>
              <a:off x="2446113" y="4242590"/>
              <a:ext cx="1511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lypha" panose="02000603000000000000" pitchFamily="2" charset="0"/>
                </a:rPr>
                <a:t>Continued focus on driving down cost  and margins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90579" y="741360"/>
              <a:ext cx="1322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28336" r="28983"/>
            <a:stretch/>
          </p:blipFill>
          <p:spPr>
            <a:xfrm>
              <a:off x="5867400" y="1352550"/>
              <a:ext cx="894861" cy="118810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498836" y="1716689"/>
            <a:ext cx="2701690" cy="2348288"/>
            <a:chOff x="5508371" y="865490"/>
            <a:chExt cx="2701690" cy="2348288"/>
          </a:xfrm>
        </p:grpSpPr>
        <p:sp>
          <p:nvSpPr>
            <p:cNvPr id="22" name="TextBox 21"/>
            <p:cNvSpPr txBox="1"/>
            <p:nvPr/>
          </p:nvSpPr>
          <p:spPr>
            <a:xfrm>
              <a:off x="5508371" y="2567447"/>
              <a:ext cx="188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Differentiation </a:t>
              </a:r>
              <a:endParaRPr lang="en-GB" sz="1200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200" dirty="0" smtClean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of </a:t>
              </a:r>
              <a:r>
                <a:rPr lang="en-GB" sz="1200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services, </a:t>
              </a:r>
              <a:endParaRPr lang="en-GB" sz="1200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200" dirty="0" smtClean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loyalty</a:t>
              </a:r>
              <a:endParaRPr lang="en-GB" sz="1200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9460" y="865490"/>
              <a:ext cx="1526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Glypha" panose="02000603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Merchandising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28336" r="28983"/>
            <a:stretch/>
          </p:blipFill>
          <p:spPr>
            <a:xfrm>
              <a:off x="7315200" y="1229457"/>
              <a:ext cx="894861" cy="11881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756330" y="3170029"/>
            <a:ext cx="613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332" y="4990750"/>
            <a:ext cx="151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Economic climate, manslaughter act, data privacy </a:t>
            </a:r>
          </a:p>
        </p:txBody>
      </p:sp>
    </p:spTree>
    <p:extLst>
      <p:ext uri="{BB962C8B-B14F-4D97-AF65-F5344CB8AC3E}">
        <p14:creationId xmlns:p14="http://schemas.microsoft.com/office/powerpoint/2010/main" val="31828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The impact on business value</a:t>
            </a:r>
            <a:endParaRPr lang="en-GB" sz="3600" dirty="0">
              <a:latin typeface="Glypha" panose="02000603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/>
          </a:blip>
          <a:srcRect l="3824" t="11128" r="49057" b="23988"/>
          <a:stretch/>
        </p:blipFill>
        <p:spPr>
          <a:xfrm>
            <a:off x="457200" y="1797780"/>
            <a:ext cx="3269452" cy="198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/>
          </a:blip>
          <a:srcRect l="46349" t="11128" r="6730" b="23988"/>
          <a:stretch/>
        </p:blipFill>
        <p:spPr>
          <a:xfrm>
            <a:off x="457200" y="3699287"/>
            <a:ext cx="3269453" cy="1925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/>
          <p:cNvGrpSpPr/>
          <p:nvPr/>
        </p:nvGrpSpPr>
        <p:grpSpPr>
          <a:xfrm>
            <a:off x="4572000" y="1905545"/>
            <a:ext cx="3503565" cy="3352800"/>
            <a:chOff x="611235" y="1200150"/>
            <a:chExt cx="2741565" cy="266917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06" y="1425778"/>
              <a:ext cx="513296" cy="5108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181" y="2919020"/>
              <a:ext cx="513296" cy="51089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291" y="1480325"/>
              <a:ext cx="513296" cy="51089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504" y="2163929"/>
              <a:ext cx="513296" cy="5108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52" y="3333814"/>
              <a:ext cx="513296" cy="51089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49" y="3358431"/>
              <a:ext cx="513296" cy="51089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148" y="1200150"/>
              <a:ext cx="513296" cy="51089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88" y="2831554"/>
              <a:ext cx="513296" cy="51089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35" y="2046893"/>
              <a:ext cx="513296" cy="510897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9" y="3156237"/>
            <a:ext cx="85172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>
            <a:endCxn id="42" idx="0"/>
          </p:cNvCxnSpPr>
          <p:nvPr/>
        </p:nvCxnSpPr>
        <p:spPr>
          <a:xfrm flipH="1">
            <a:off x="6384269" y="2556144"/>
            <a:ext cx="3039" cy="600093"/>
          </a:xfrm>
          <a:prstGeom prst="straightConnector1">
            <a:avLst/>
          </a:prstGeom>
          <a:ln>
            <a:solidFill>
              <a:srgbClr val="43B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42" idx="7"/>
          </p:cNvCxnSpPr>
          <p:nvPr/>
        </p:nvCxnSpPr>
        <p:spPr>
          <a:xfrm flipH="1">
            <a:off x="6685397" y="2839559"/>
            <a:ext cx="373915" cy="439430"/>
          </a:xfrm>
          <a:prstGeom prst="straightConnector1">
            <a:avLst/>
          </a:prstGeom>
          <a:ln>
            <a:solidFill>
              <a:srgbClr val="43B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2" idx="5"/>
          </p:cNvCxnSpPr>
          <p:nvPr/>
        </p:nvCxnSpPr>
        <p:spPr>
          <a:xfrm flipH="1" flipV="1">
            <a:off x="6685397" y="3871685"/>
            <a:ext cx="502395" cy="382668"/>
          </a:xfrm>
          <a:prstGeom prst="straightConnector1">
            <a:avLst/>
          </a:prstGeom>
          <a:ln>
            <a:solidFill>
              <a:srgbClr val="43B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1"/>
          </p:cNvCxnSpPr>
          <p:nvPr/>
        </p:nvCxnSpPr>
        <p:spPr>
          <a:xfrm>
            <a:off x="5626413" y="2778183"/>
            <a:ext cx="456728" cy="500806"/>
          </a:xfrm>
          <a:prstGeom prst="straightConnector1">
            <a:avLst/>
          </a:prstGeom>
          <a:ln>
            <a:solidFill>
              <a:srgbClr val="43B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Glypha" panose="02000603000000000000" pitchFamily="2" charset="0"/>
              </a:rPr>
              <a:t>Cost, control and convenience</a:t>
            </a:r>
            <a:br>
              <a:rPr lang="en-GB" sz="3200" dirty="0" smtClean="0">
                <a:latin typeface="Glypha" panose="02000603000000000000" pitchFamily="2" charset="0"/>
              </a:rPr>
            </a:br>
            <a:r>
              <a:rPr lang="en-GB" sz="3200" dirty="0" smtClean="0">
                <a:latin typeface="Glypha" panose="02000603000000000000" pitchFamily="2" charset="0"/>
              </a:rPr>
              <a:t>AND consumer, content and context</a:t>
            </a:r>
            <a:endParaRPr lang="en-GB" sz="3200" dirty="0">
              <a:latin typeface="Glypha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27611"/>
            <a:ext cx="4060372" cy="5830389"/>
            <a:chOff x="76200" y="-982972"/>
            <a:chExt cx="4396078" cy="660272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3" b="97038" l="7933" r="48000">
                          <a14:foregroundMark x1="20333" y1="92891" x2="34533" y2="93128"/>
                          <a14:foregroundMark x1="20467" y1="35071" x2="37000" y2="81754"/>
                          <a14:foregroundMark x1="19467" y1="54384" x2="20000" y2="79976"/>
                          <a14:foregroundMark x1="24400" y1="35308" x2="36467" y2="51777"/>
                          <a14:foregroundMark x1="36667" y1="35071" x2="36667" y2="51066"/>
                          <a14:foregroundMark x1="35400" y1="37204" x2="36467" y2="37441"/>
                          <a14:foregroundMark x1="34867" y1="36256" x2="36533" y2="37796"/>
                          <a14:foregroundMark x1="35867" y1="41469" x2="35933" y2="35427"/>
                          <a14:backgroundMark x1="35800" y1="35427" x2="35800" y2="41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6" r="53732"/>
            <a:stretch/>
          </p:blipFill>
          <p:spPr bwMode="auto">
            <a:xfrm>
              <a:off x="76200" y="-982972"/>
              <a:ext cx="4396078" cy="660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1882" y="578790"/>
              <a:ext cx="2157118" cy="3834876"/>
            </a:xfrm>
            <a:prstGeom prst="rect">
              <a:avLst/>
            </a:prstGeom>
          </p:spPr>
        </p:pic>
      </p:grpSp>
      <p:pic>
        <p:nvPicPr>
          <p:cNvPr id="7" name="Picture 6" descr="Everno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3237417"/>
            <a:ext cx="895350" cy="895350"/>
          </a:xfrm>
          <a:prstGeom prst="rect">
            <a:avLst/>
          </a:prstGeom>
        </p:spPr>
      </p:pic>
      <p:pic>
        <p:nvPicPr>
          <p:cNvPr id="8" name="Picture 7" descr="hipmunk-ap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0" y="4241813"/>
            <a:ext cx="762000" cy="762000"/>
          </a:xfrm>
          <a:prstGeom prst="rect">
            <a:avLst/>
          </a:prstGeom>
        </p:spPr>
      </p:pic>
      <p:pic>
        <p:nvPicPr>
          <p:cNvPr id="9" name="Picture 8" descr="yelp-ios-app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4195549"/>
            <a:ext cx="880260" cy="838200"/>
          </a:xfrm>
          <a:prstGeom prst="rect">
            <a:avLst/>
          </a:prstGeom>
        </p:spPr>
      </p:pic>
      <p:pic>
        <p:nvPicPr>
          <p:cNvPr id="10" name="Picture 9" descr="worldma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0" y="2376274"/>
            <a:ext cx="762000" cy="762000"/>
          </a:xfrm>
          <a:prstGeom prst="roundRect">
            <a:avLst/>
          </a:prstGeom>
        </p:spPr>
      </p:pic>
      <p:pic>
        <p:nvPicPr>
          <p:cNvPr id="11" name="Picture 10" descr="Uber-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62" y="3281176"/>
            <a:ext cx="807833" cy="807833"/>
          </a:xfrm>
          <a:prstGeom prst="rect">
            <a:avLst/>
          </a:prstGeom>
        </p:spPr>
      </p:pic>
      <p:pic>
        <p:nvPicPr>
          <p:cNvPr id="12" name="Picture 11" descr="MetroUI-Apps-Dropbox-ico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195549"/>
            <a:ext cx="914400" cy="914400"/>
          </a:xfrm>
          <a:prstGeom prst="rect">
            <a:avLst/>
          </a:prstGeom>
        </p:spPr>
      </p:pic>
      <p:pic>
        <p:nvPicPr>
          <p:cNvPr id="13" name="Picture 12" descr="kayak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11" y="2376274"/>
            <a:ext cx="762000" cy="762000"/>
          </a:xfrm>
          <a:prstGeom prst="roundRect">
            <a:avLst>
              <a:gd name="adj" fmla="val 23760"/>
            </a:avLst>
          </a:prstGeom>
        </p:spPr>
      </p:pic>
      <p:pic>
        <p:nvPicPr>
          <p:cNvPr id="14" name="Picture 13" descr="Apps-Tripadvisor-icon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3281149"/>
            <a:ext cx="819150" cy="819150"/>
          </a:xfrm>
          <a:prstGeom prst="rect">
            <a:avLst/>
          </a:prstGeom>
        </p:spPr>
      </p:pic>
      <p:pic>
        <p:nvPicPr>
          <p:cNvPr id="15" name="Picture 14" descr="linkedin-social-colo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2376274"/>
            <a:ext cx="7620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9111" y="2366749"/>
            <a:ext cx="771769" cy="771769"/>
          </a:xfrm>
          <a:prstGeom prst="roundRect">
            <a:avLst>
              <a:gd name="adj" fmla="val 19500"/>
            </a:avLst>
          </a:prstGeom>
        </p:spPr>
      </p:pic>
      <p:pic>
        <p:nvPicPr>
          <p:cNvPr id="17" name="Picture 2" descr="Image result for the trainline app butt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53" y="4221830"/>
            <a:ext cx="814640" cy="8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airbnb app butt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61" y="3281149"/>
            <a:ext cx="776150" cy="7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The path ahead</a:t>
            </a:r>
            <a:endParaRPr lang="en-GB" sz="4000" dirty="0">
              <a:latin typeface="Glypha" panose="02000603000000000000" pitchFamily="2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 rotWithShape="1">
          <a:blip r:embed="rId2"/>
          <a:srcRect l="13641" r="13604"/>
          <a:stretch/>
        </p:blipFill>
        <p:spPr>
          <a:xfrm>
            <a:off x="572587" y="2054752"/>
            <a:ext cx="4321629" cy="2982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120" y="2853328"/>
            <a:ext cx="3992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Standardisation vs </a:t>
            </a:r>
            <a:r>
              <a:rPr lang="en-GB" b="1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individualism</a:t>
            </a:r>
            <a:endParaRPr lang="en-GB" b="1" dirty="0">
              <a:latin typeface="Glypha" panose="020006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  <a:p>
            <a:pPr>
              <a:spcBef>
                <a:spcPts val="1800"/>
              </a:spcBef>
            </a:pPr>
            <a:r>
              <a:rPr lang="en-GB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Mastering the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24824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Collaboration for a better experience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617" y="213112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Technology is an enabler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6657" y="2881807"/>
            <a:ext cx="4572000" cy="20147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b="1" dirty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Door to </a:t>
            </a:r>
            <a:r>
              <a:rPr lang="en-GB" sz="2200" b="1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door experience</a:t>
            </a:r>
          </a:p>
          <a:p>
            <a:pPr>
              <a:lnSpc>
                <a:spcPct val="200000"/>
              </a:lnSpc>
            </a:pPr>
            <a:r>
              <a:rPr lang="en-GB" sz="2200" b="1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Balance business and users</a:t>
            </a:r>
          </a:p>
          <a:p>
            <a:pPr>
              <a:lnSpc>
                <a:spcPct val="200000"/>
              </a:lnSpc>
            </a:pPr>
            <a:r>
              <a:rPr lang="en-GB" sz="2200" b="1" dirty="0" smtClean="0">
                <a:latin typeface="Glypha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Value through collaboration</a:t>
            </a:r>
            <a:endParaRPr lang="en-GB" sz="2200" b="1" dirty="0">
              <a:latin typeface="Glypha" panose="020006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1235" y="1828800"/>
            <a:ext cx="3516628" cy="3385231"/>
            <a:chOff x="611235" y="1200150"/>
            <a:chExt cx="2741565" cy="2669178"/>
          </a:xfrm>
        </p:grpSpPr>
        <p:sp>
          <p:nvSpPr>
            <p:cNvPr id="20" name="Oval 19"/>
            <p:cNvSpPr/>
            <p:nvPr/>
          </p:nvSpPr>
          <p:spPr>
            <a:xfrm>
              <a:off x="813471" y="1425778"/>
              <a:ext cx="2282681" cy="2270787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06" y="1425778"/>
              <a:ext cx="513296" cy="51089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181" y="2919020"/>
              <a:ext cx="513296" cy="51089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291" y="1480325"/>
              <a:ext cx="513296" cy="5108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504" y="2163929"/>
              <a:ext cx="513296" cy="51089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52" y="3333814"/>
              <a:ext cx="513296" cy="51089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349" y="3358431"/>
              <a:ext cx="513296" cy="51089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148" y="1200150"/>
              <a:ext cx="513296" cy="5108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88" y="2831554"/>
              <a:ext cx="513296" cy="51089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35" y="2046893"/>
              <a:ext cx="513296" cy="51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6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Glypha" panose="02000603000000000000" pitchFamily="2" charset="0"/>
              </a:rPr>
              <a:t>Distribution ‘disruption’ is a reality</a:t>
            </a:r>
            <a:endParaRPr lang="en-US" sz="4000" dirty="0">
              <a:latin typeface="Glypha" panose="02000603000000000000" pitchFamily="2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1" y="1125538"/>
            <a:ext cx="5815316" cy="37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" y="5064326"/>
            <a:ext cx="750348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lypha" panose="02000603000000000000" pitchFamily="2" charset="0"/>
              </a:rPr>
              <a:t>Our </a:t>
            </a:r>
            <a:r>
              <a:rPr lang="en-US" sz="2000" dirty="0" smtClean="0">
                <a:latin typeface="Glypha" panose="02000603000000000000" pitchFamily="2" charset="0"/>
              </a:rPr>
              <a:t>choice</a:t>
            </a:r>
            <a:endParaRPr lang="en-US" sz="2000" dirty="0">
              <a:latin typeface="Glypha" panose="020006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Glypha" panose="02000603000000000000" pitchFamily="2" charset="0"/>
              </a:rPr>
              <a:t>Ignore the distribution changes and get “hit” by the wave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Glypha" panose="02000603000000000000" pitchFamily="2" charset="0"/>
              </a:rPr>
              <a:t>Identify the opportunities and “ride” the wave</a:t>
            </a:r>
          </a:p>
        </p:txBody>
      </p:sp>
    </p:spTree>
    <p:extLst>
      <p:ext uri="{BB962C8B-B14F-4D97-AF65-F5344CB8AC3E}">
        <p14:creationId xmlns:p14="http://schemas.microsoft.com/office/powerpoint/2010/main" val="21196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44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Glypha" panose="02000603000000000000" pitchFamily="2" charset="0"/>
              </a:rPr>
              <a:t>Distribution challenges are common among all industries</a:t>
            </a:r>
            <a:endParaRPr lang="en-US" sz="3600" dirty="0">
              <a:latin typeface="Glypha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9250" y="1722547"/>
            <a:ext cx="8337550" cy="4550459"/>
            <a:chOff x="349250" y="1722547"/>
            <a:chExt cx="8337550" cy="4550459"/>
          </a:xfrm>
        </p:grpSpPr>
        <p:pic>
          <p:nvPicPr>
            <p:cNvPr id="62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7" y="1722547"/>
              <a:ext cx="3827463" cy="215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8"/>
            <p:cNvSpPr txBox="1">
              <a:spLocks noChangeArrowheads="1"/>
            </p:cNvSpPr>
            <p:nvPr/>
          </p:nvSpPr>
          <p:spPr bwMode="auto">
            <a:xfrm>
              <a:off x="2143125" y="1878013"/>
              <a:ext cx="24479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latin typeface="Glypha" panose="02000603000000000000" pitchFamily="2" charset="0"/>
                </a:rPr>
                <a:t>Being close to the “customer” is key!</a:t>
              </a:r>
            </a:p>
          </p:txBody>
        </p:sp>
        <p:sp>
          <p:nvSpPr>
            <p:cNvPr id="64" name="Bent Arrow 63"/>
            <p:cNvSpPr/>
            <p:nvPr/>
          </p:nvSpPr>
          <p:spPr>
            <a:xfrm rot="5400000" flipV="1">
              <a:off x="402431" y="2709069"/>
              <a:ext cx="2389188" cy="1092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4632325"/>
              <a:ext cx="1793875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ight Arrow 65"/>
            <p:cNvSpPr/>
            <p:nvPr/>
          </p:nvSpPr>
          <p:spPr>
            <a:xfrm>
              <a:off x="2554287" y="4137819"/>
              <a:ext cx="812800" cy="1943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Glypha" panose="02000603000000000000" pitchFamily="2" charset="0"/>
                </a:rPr>
                <a:t>Closed distribution channel</a:t>
              </a:r>
            </a:p>
          </p:txBody>
        </p:sp>
        <p:pic>
          <p:nvPicPr>
            <p:cNvPr id="6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340" y="4137819"/>
              <a:ext cx="3105150" cy="21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68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Glypha" panose="02000603000000000000" pitchFamily="2" charset="0"/>
              </a:rPr>
              <a:t>Travel manager/TMC as an intermediary</a:t>
            </a:r>
            <a:br>
              <a:rPr lang="en-GB" dirty="0" smtClean="0">
                <a:latin typeface="Glypha" panose="02000603000000000000" pitchFamily="2" charset="0"/>
              </a:rPr>
            </a:br>
            <a:r>
              <a:rPr lang="en-GB" dirty="0" smtClean="0">
                <a:latin typeface="Glypha" panose="02000603000000000000" pitchFamily="2" charset="0"/>
              </a:rPr>
              <a:t>- need to add value in the distribution chain</a:t>
            </a:r>
            <a:endParaRPr lang="en-GB" dirty="0">
              <a:latin typeface="Glypha" panose="02000603000000000000" pitchFamily="2" charset="0"/>
            </a:endParaRP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0" y="2081213"/>
            <a:ext cx="4156720" cy="311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555875" y="1632856"/>
            <a:ext cx="2016125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H" altLang="en-US" sz="1400" b="1" dirty="0">
                <a:solidFill>
                  <a:schemeClr val="bg1"/>
                </a:solidFill>
                <a:latin typeface="Glypha" panose="02000603000000000000" pitchFamily="2" charset="0"/>
              </a:rPr>
              <a:t>Travel </a:t>
            </a:r>
            <a:r>
              <a:rPr lang="fr-CH" altLang="en-US" sz="1400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manager/</a:t>
            </a:r>
          </a:p>
          <a:p>
            <a:pPr algn="ctr"/>
            <a:r>
              <a:rPr lang="fr-CH" altLang="en-US" sz="1400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travel agency </a:t>
            </a:r>
            <a:endParaRPr lang="fr-CH" altLang="en-US" sz="1400" b="1" dirty="0">
              <a:solidFill>
                <a:schemeClr val="bg1"/>
              </a:solidFill>
              <a:latin typeface="Glypha" panose="02000603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8957283">
            <a:off x="2033187" y="2375411"/>
            <a:ext cx="433388" cy="5832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Glypha" panose="02000603000000000000" pitchFamily="2" charset="0"/>
              </a:rPr>
              <a:t>Risk</a:t>
            </a:r>
          </a:p>
        </p:txBody>
      </p:sp>
      <p:sp>
        <p:nvSpPr>
          <p:cNvPr id="7" name="Down Arrow 6"/>
          <p:cNvSpPr/>
          <p:nvPr/>
        </p:nvSpPr>
        <p:spPr>
          <a:xfrm rot="4440832">
            <a:off x="4034563" y="297553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Glypha" panose="02000603000000000000" pitchFamily="2" charset="0"/>
              </a:rPr>
              <a:t>Risk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939006" y="3957638"/>
            <a:ext cx="1150938" cy="307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H" altLang="en-US" sz="1400" b="1" dirty="0">
                <a:solidFill>
                  <a:schemeClr val="bg1"/>
                </a:solidFill>
                <a:latin typeface="Glypha" panose="02000603000000000000" pitchFamily="2" charset="0"/>
              </a:rPr>
              <a:t>Supplier</a:t>
            </a:r>
            <a:endParaRPr lang="fr-CH" altLang="en-US" sz="1600" b="1" dirty="0">
              <a:solidFill>
                <a:schemeClr val="bg1"/>
              </a:solidFill>
              <a:latin typeface="Glypha" panose="02000603000000000000" pitchFamily="2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563937" y="4887936"/>
            <a:ext cx="1152525" cy="307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CH" altLang="en-US" sz="1400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Traveller</a:t>
            </a:r>
            <a:endParaRPr lang="fr-CH" altLang="en-US" b="1" dirty="0">
              <a:solidFill>
                <a:schemeClr val="bg1"/>
              </a:solidFill>
              <a:latin typeface="Glypha" panose="02000603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9775" y="4208056"/>
            <a:ext cx="3313568" cy="123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Glypha" panose="02000603000000000000" pitchFamily="2" charset="0"/>
              </a:rPr>
              <a:t>Key to also think of the </a:t>
            </a:r>
            <a:r>
              <a:rPr lang="en-US" sz="1600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end user </a:t>
            </a:r>
            <a:r>
              <a:rPr lang="en-US" sz="1600" b="1" dirty="0">
                <a:solidFill>
                  <a:schemeClr val="bg1"/>
                </a:solidFill>
                <a:latin typeface="Glypha" panose="02000603000000000000" pitchFamily="2" charset="0"/>
              </a:rPr>
              <a:t>(i.e. </a:t>
            </a:r>
            <a:r>
              <a:rPr lang="en-US" sz="1600" b="1" dirty="0" smtClean="0">
                <a:solidFill>
                  <a:schemeClr val="bg1"/>
                </a:solidFill>
                <a:latin typeface="Glypha" panose="02000603000000000000" pitchFamily="2" charset="0"/>
              </a:rPr>
              <a:t>traveller</a:t>
            </a:r>
            <a:r>
              <a:rPr lang="en-US" sz="1600" b="1" dirty="0">
                <a:solidFill>
                  <a:schemeClr val="bg1"/>
                </a:solidFill>
                <a:latin typeface="Glypha" panose="02000603000000000000" pitchFamily="2" charset="0"/>
              </a:rPr>
              <a:t>) when defining the appropriate distribution channel 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5151291" y="2667057"/>
            <a:ext cx="1204926" cy="7164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sz="1200" dirty="0">
              <a:solidFill>
                <a:schemeClr val="accent4"/>
              </a:solidFill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6565048" y="2365621"/>
            <a:ext cx="20421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Glypha" panose="02000603000000000000" pitchFamily="2" charset="0"/>
              </a:rPr>
              <a:t>Supplier support of </a:t>
            </a:r>
            <a:r>
              <a:rPr lang="en-US" altLang="en-US" sz="1600" dirty="0" smtClean="0">
                <a:latin typeface="Glypha" panose="02000603000000000000" pitchFamily="2" charset="0"/>
              </a:rPr>
              <a:t>B2B/B2C </a:t>
            </a:r>
            <a:r>
              <a:rPr lang="en-US" altLang="en-US" sz="1600" dirty="0">
                <a:latin typeface="Glypha" panose="02000603000000000000" pitchFamily="2" charset="0"/>
              </a:rPr>
              <a:t>channels depends on our ability to create value for </a:t>
            </a:r>
            <a:r>
              <a:rPr lang="en-US" altLang="en-US" sz="1600" dirty="0" smtClean="0">
                <a:latin typeface="Glypha" panose="02000603000000000000" pitchFamily="2" charset="0"/>
              </a:rPr>
              <a:t>them</a:t>
            </a:r>
            <a:endParaRPr lang="en-US" altLang="en-US" sz="1600" dirty="0">
              <a:latin typeface="Glyph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BTiQ Templat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1622"/>
      </a:accent1>
      <a:accent2>
        <a:srgbClr val="498262"/>
      </a:accent2>
      <a:accent3>
        <a:srgbClr val="4B1B14"/>
      </a:accent3>
      <a:accent4>
        <a:srgbClr val="D77620"/>
      </a:accent4>
      <a:accent5>
        <a:srgbClr val="3E4C5A"/>
      </a:accent5>
      <a:accent6>
        <a:srgbClr val="426251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491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Glypha</vt:lpstr>
      <vt:lpstr>Open Sans</vt:lpstr>
      <vt:lpstr>Tahoma</vt:lpstr>
      <vt:lpstr>Wingdings</vt:lpstr>
      <vt:lpstr>Office Theme</vt:lpstr>
      <vt:lpstr>Custom Design</vt:lpstr>
      <vt:lpstr>Welcome</vt:lpstr>
      <vt:lpstr>What’s driving distribution change?</vt:lpstr>
      <vt:lpstr>The impact on business value</vt:lpstr>
      <vt:lpstr>Cost, control and convenience AND consumer, content and context</vt:lpstr>
      <vt:lpstr>The path ahead</vt:lpstr>
      <vt:lpstr>Collaboration for a better experience</vt:lpstr>
      <vt:lpstr>Distribution ‘disruption’ is a reality</vt:lpstr>
      <vt:lpstr>Distribution challenges are common among all industries</vt:lpstr>
      <vt:lpstr>Travel manager/TMC as an intermediary - need to add value in the distribution chain</vt:lpstr>
      <vt:lpstr>Why do travel managers (currently) want to control distribution channels</vt:lpstr>
      <vt:lpstr>How could travel managers get ‘control’ over the distribution channels?</vt:lpstr>
      <vt:lpstr>What should not interest the travel manager</vt:lpstr>
      <vt:lpstr>Thank you</vt:lpstr>
    </vt:vector>
  </TitlesOfParts>
  <Company>Centaur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Newcomb</dc:creator>
  <cp:lastModifiedBy>Amanda Greenwood</cp:lastModifiedBy>
  <cp:revision>128</cp:revision>
  <dcterms:created xsi:type="dcterms:W3CDTF">2015-05-06T11:34:37Z</dcterms:created>
  <dcterms:modified xsi:type="dcterms:W3CDTF">2016-03-04T10:42:41Z</dcterms:modified>
</cp:coreProperties>
</file>