
<file path=[Content_Types].xml><?xml version="1.0" encoding="utf-8"?>
<Types xmlns="http://schemas.openxmlformats.org/package/2006/content-types">
  <Default Extension="bin" ContentType="application/vnd.ms-office.activeX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269" r:id="rId3"/>
    <p:sldId id="284" r:id="rId4"/>
    <p:sldId id="264" r:id="rId5"/>
    <p:sldId id="271" r:id="rId6"/>
    <p:sldId id="273" r:id="rId7"/>
    <p:sldId id="272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74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22" autoAdjust="0"/>
  </p:normalViewPr>
  <p:slideViewPr>
    <p:cSldViewPr snapToGrid="0" snapToObjects="1">
      <p:cViewPr varScale="1">
        <p:scale>
          <a:sx n="92" d="100"/>
          <a:sy n="92" d="100"/>
        </p:scale>
        <p:origin x="-3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-3006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32E26FD9-F435-4A20-A561-35D4B987CFDC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D4BB5-5B73-42CD-8431-DAD45FA7F0FF}" type="datetimeFigureOut">
              <a:rPr lang="en-GB" smtClean="0"/>
              <a:pPr/>
              <a:t>10/12/2015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B1FC6-2957-4C0E-A352-992A5757888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696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D30D9-BCD9-4D25-8AEE-857160BDB72C}" type="datetimeFigureOut">
              <a:rPr lang="en-GB" smtClean="0"/>
              <a:pPr/>
              <a:t>10/12/2015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D73E8-D599-4E88-8ECB-B27F5D3AD5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00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TiQ021 POWERPOINT TEMPLATE-TITLE PAGE 2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73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6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485"/>
            <a:ext cx="7772400" cy="1468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10/12/2015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252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10/12/2015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562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10/12/2015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772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10/12/2015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686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934"/>
            <a:ext cx="4040188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4584"/>
            <a:ext cx="4041775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5934"/>
            <a:ext cx="40417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10/12/2015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227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10/12/2015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942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10/12/2015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8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10/12/2015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14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54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67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10/12/2015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333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10/12/2015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80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67"/>
            <a:ext cx="2057400" cy="58504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67"/>
            <a:ext cx="6019800" cy="58504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9C0C-5C2D-476A-A34D-E5155CE81DD5}" type="datetimeFigureOut">
              <a:rPr lang="en-GB" smtClean="0"/>
              <a:pPr/>
              <a:t>10/12/2015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2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04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02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92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32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0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7ED1-E8DE-4F4C-9E56-1CE9ECD5DAC8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89CD8-3023-754F-9DF5-B495FC6B72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8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TiQ021 PP CONTENT-PAGE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70" y="0"/>
            <a:ext cx="926413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07ED1-E8DE-4F4C-9E56-1CE9ECD5DAC8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89CD8-3023-754F-9DF5-B495FC6B72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64804" y="6356351"/>
            <a:ext cx="1898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 smtClean="0">
                <a:solidFill>
                  <a:srgbClr val="C00000"/>
                </a:solidFill>
              </a:rPr>
              <a:t>@</a:t>
            </a:r>
            <a:r>
              <a:rPr lang="en-GB" sz="1200" b="1" dirty="0" err="1" smtClean="0">
                <a:solidFill>
                  <a:srgbClr val="C00000"/>
                </a:solidFill>
              </a:rPr>
              <a:t>BizTraveliQ</a:t>
            </a:r>
            <a:r>
              <a:rPr lang="en-GB" sz="1200" b="1" dirty="0" smtClean="0">
                <a:solidFill>
                  <a:srgbClr val="C00000"/>
                </a:solidFill>
              </a:rPr>
              <a:t>      #</a:t>
            </a:r>
            <a:r>
              <a:rPr lang="en-GB" sz="1200" b="1" dirty="0" err="1" smtClean="0">
                <a:solidFill>
                  <a:srgbClr val="C00000"/>
                </a:solidFill>
              </a:rPr>
              <a:t>btiqlive</a:t>
            </a:r>
            <a:endParaRPr lang="en-GB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0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F9C0C-5C2D-476A-A34D-E5155CE81DD5}" type="datetimeFigureOut">
              <a:rPr lang="en-GB" smtClean="0"/>
              <a:pPr/>
              <a:t>10/12/2015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C6E47-27F4-4F34-AE35-82BBA1E46C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5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7199" y="2001328"/>
            <a:ext cx="8289985" cy="229942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6600" dirty="0" smtClean="0">
                <a:latin typeface="Glypha" panose="02000603000000000000" pitchFamily="2" charset="0"/>
              </a:rPr>
              <a:t>Welcome</a:t>
            </a:r>
            <a:endParaRPr lang="en-GB" sz="4400" dirty="0">
              <a:latin typeface="Glypha" panose="02000603000000000000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1520" y="1300633"/>
            <a:ext cx="8568952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lypha" panose="02000603000000000000" pitchFamily="2" charset="0"/>
              </a:rPr>
              <a:t>Webinar: Getting the most from your data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  <a:latin typeface="Glypha" panose="02000603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710022"/>
            <a:ext cx="8087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Glypha" panose="02000603000000000000" pitchFamily="2" charset="0"/>
              </a:rPr>
              <a:t>If you have a question for our panel…</a:t>
            </a:r>
          </a:p>
          <a:p>
            <a:r>
              <a:rPr lang="en-GB" sz="2000" b="1" dirty="0" smtClean="0">
                <a:latin typeface="Glypha" panose="02000603000000000000" pitchFamily="2" charset="0"/>
              </a:rPr>
              <a:t>Tweet</a:t>
            </a:r>
            <a:r>
              <a:rPr lang="en-GB" sz="2000" dirty="0" smtClean="0">
                <a:latin typeface="Glypha" panose="02000603000000000000" pitchFamily="2" charset="0"/>
              </a:rPr>
              <a:t>: @</a:t>
            </a:r>
            <a:r>
              <a:rPr lang="en-GB" sz="2000" dirty="0" err="1" smtClean="0">
                <a:latin typeface="Glypha" panose="02000603000000000000" pitchFamily="2" charset="0"/>
              </a:rPr>
              <a:t>BizTraveliQ</a:t>
            </a:r>
            <a:r>
              <a:rPr lang="en-GB" sz="2000" dirty="0" smtClean="0">
                <a:latin typeface="Glypha" panose="02000603000000000000" pitchFamily="2" charset="0"/>
              </a:rPr>
              <a:t> #</a:t>
            </a:r>
            <a:r>
              <a:rPr lang="en-GB" sz="2000" dirty="0" err="1" smtClean="0">
                <a:latin typeface="Glypha" panose="02000603000000000000" pitchFamily="2" charset="0"/>
              </a:rPr>
              <a:t>btiqlive</a:t>
            </a:r>
            <a:endParaRPr lang="en-GB" sz="2000" dirty="0" smtClean="0">
              <a:latin typeface="Glypha" panose="02000603000000000000" pitchFamily="2" charset="0"/>
            </a:endParaRPr>
          </a:p>
          <a:p>
            <a:r>
              <a:rPr lang="en-GB" sz="2000" dirty="0" smtClean="0">
                <a:latin typeface="Glypha" panose="02000603000000000000" pitchFamily="2" charset="0"/>
              </a:rPr>
              <a:t>Or ensure this symbol is blue       and fill the box to the right of your screen</a:t>
            </a:r>
            <a:endParaRPr lang="en-GB" sz="2000" dirty="0">
              <a:latin typeface="Glypha" panose="02000603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0128" y="2000236"/>
            <a:ext cx="125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lypha" panose="02000603000000000000" pitchFamily="2" charset="0"/>
              </a:rPr>
              <a:t>Our Panel</a:t>
            </a:r>
            <a:endParaRPr lang="en-GB" dirty="0">
              <a:latin typeface="Glypha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0217" y="3800936"/>
            <a:ext cx="803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Keesup Choe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PI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08559" y="3800935"/>
            <a:ext cx="8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Johanne Young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Opteva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75802" y="3830206"/>
            <a:ext cx="700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Mark Frary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BTiQ</a:t>
            </a:r>
          </a:p>
        </p:txBody>
      </p:sp>
      <p:pic>
        <p:nvPicPr>
          <p:cNvPr id="13" name="Picture 12" descr="keesupsq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121" y="2316485"/>
            <a:ext cx="1484450" cy="1484450"/>
          </a:xfrm>
          <a:prstGeom prst="rect">
            <a:avLst/>
          </a:prstGeom>
        </p:spPr>
      </p:pic>
      <p:pic>
        <p:nvPicPr>
          <p:cNvPr id="19" name="Picture 18" descr="johanne-you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288" y="2316485"/>
            <a:ext cx="1524000" cy="152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67" y="5432605"/>
            <a:ext cx="334111" cy="293080"/>
          </a:xfrm>
          <a:prstGeom prst="rect">
            <a:avLst/>
          </a:prstGeom>
        </p:spPr>
      </p:pic>
      <p:pic>
        <p:nvPicPr>
          <p:cNvPr id="21" name="Picture 20" descr="mark frary speaking sq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101" y="2293723"/>
            <a:ext cx="1546762" cy="154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31784" r="26203" b="6574"/>
          <a:stretch/>
        </p:blipFill>
        <p:spPr>
          <a:xfrm>
            <a:off x="-32846" y="0"/>
            <a:ext cx="9272633" cy="54381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1803"/>
          <a:stretch/>
        </p:blipFill>
        <p:spPr>
          <a:xfrm>
            <a:off x="-32846" y="0"/>
            <a:ext cx="9272633" cy="5438190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-32846" y="1607124"/>
            <a:ext cx="6218251" cy="2509591"/>
          </a:xfrm>
          <a:prstGeom prst="round1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8170" y="1828435"/>
            <a:ext cx="57130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lypha" panose="02000603000000000000" pitchFamily="2" charset="0"/>
                <a:cs typeface="Avenir Black"/>
              </a:rPr>
              <a:t>But actually only 3 are relevant:</a:t>
            </a:r>
          </a:p>
          <a:p>
            <a:endParaRPr lang="en-US" dirty="0">
              <a:solidFill>
                <a:schemeClr val="bg1"/>
              </a:solidFill>
              <a:latin typeface="Glypha" panose="02000603000000000000" pitchFamily="2" charset="0"/>
              <a:cs typeface="Avenir Black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Glypha" panose="02000603000000000000" pitchFamily="2" charset="0"/>
                <a:cs typeface="Avenir Light"/>
              </a:rPr>
              <a:t>Accuracy, Aggregation, Automation</a:t>
            </a:r>
            <a:endParaRPr lang="en-US" dirty="0">
              <a:solidFill>
                <a:schemeClr val="bg1"/>
              </a:solidFill>
              <a:latin typeface="Glypha" panose="02000603000000000000" pitchFamily="2" charset="0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706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25828" b="37938"/>
          <a:stretch/>
        </p:blipFill>
        <p:spPr>
          <a:xfrm>
            <a:off x="-52088" y="-20696"/>
            <a:ext cx="9291876" cy="5458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016"/>
          <a:stretch/>
        </p:blipFill>
        <p:spPr>
          <a:xfrm>
            <a:off x="-52088" y="-20696"/>
            <a:ext cx="9291876" cy="5458886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-55728" y="1607124"/>
            <a:ext cx="6218251" cy="2509591"/>
          </a:xfrm>
          <a:prstGeom prst="round1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8170" y="1828435"/>
            <a:ext cx="571302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lypha" panose="02000603000000000000" pitchFamily="2" charset="0"/>
                <a:cs typeface="Avenir Black"/>
              </a:rPr>
              <a:t>Accuracy</a:t>
            </a:r>
          </a:p>
          <a:p>
            <a:endParaRPr lang="en-US" dirty="0">
              <a:solidFill>
                <a:schemeClr val="bg1"/>
              </a:solidFill>
              <a:latin typeface="Glypha" panose="02000603000000000000" pitchFamily="2" charset="0"/>
              <a:cs typeface="Avenir Black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Glypha" panose="02000603000000000000" pitchFamily="2" charset="0"/>
              </a:rPr>
              <a:t>The </a:t>
            </a:r>
            <a:r>
              <a:rPr lang="en-GB" dirty="0">
                <a:solidFill>
                  <a:schemeClr val="bg1"/>
                </a:solidFill>
                <a:latin typeface="Glypha" panose="02000603000000000000" pitchFamily="2" charset="0"/>
              </a:rPr>
              <a:t>root problem of wide data and integrating different sources is one of </a:t>
            </a:r>
            <a:r>
              <a:rPr lang="en-GB" dirty="0" smtClean="0">
                <a:solidFill>
                  <a:schemeClr val="bg1"/>
                </a:solidFill>
                <a:latin typeface="Glypha" panose="02000603000000000000" pitchFamily="2" charset="0"/>
              </a:rPr>
              <a:t>accuracy</a:t>
            </a:r>
            <a:endParaRPr lang="en-US" dirty="0">
              <a:solidFill>
                <a:schemeClr val="bg1"/>
              </a:solidFill>
              <a:latin typeface="Glypha" panose="02000603000000000000" pitchFamily="2" charset="0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10427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577"/>
          <a:stretch/>
        </p:blipFill>
        <p:spPr>
          <a:xfrm flipH="1">
            <a:off x="-32848" y="0"/>
            <a:ext cx="9272635" cy="54381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2029"/>
          <a:stretch/>
        </p:blipFill>
        <p:spPr>
          <a:xfrm>
            <a:off x="-32848" y="0"/>
            <a:ext cx="9272635" cy="5438190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-32846" y="1607124"/>
            <a:ext cx="6218251" cy="2509591"/>
          </a:xfrm>
          <a:prstGeom prst="round1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8170" y="1828435"/>
            <a:ext cx="571302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lypha" panose="02000603000000000000" pitchFamily="2" charset="0"/>
                <a:cs typeface="Avenir Black"/>
              </a:rPr>
              <a:t>Aggregation</a:t>
            </a:r>
          </a:p>
          <a:p>
            <a:endParaRPr lang="en-US" dirty="0">
              <a:solidFill>
                <a:schemeClr val="bg1"/>
              </a:solidFill>
              <a:latin typeface="Glypha" panose="02000603000000000000" pitchFamily="2" charset="0"/>
              <a:cs typeface="Avenir Black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Glypha" panose="02000603000000000000" pitchFamily="2" charset="0"/>
              </a:rPr>
              <a:t>Even </a:t>
            </a:r>
            <a:r>
              <a:rPr lang="en-GB" dirty="0">
                <a:solidFill>
                  <a:schemeClr val="bg1"/>
                </a:solidFill>
                <a:latin typeface="Glypha" panose="02000603000000000000" pitchFamily="2" charset="0"/>
              </a:rPr>
              <a:t>if accurate, if the datasets are materially different, say in different languages, aggregation is a </a:t>
            </a:r>
            <a:r>
              <a:rPr lang="en-GB" dirty="0" smtClean="0">
                <a:solidFill>
                  <a:schemeClr val="bg1"/>
                </a:solidFill>
                <a:latin typeface="Glypha" panose="02000603000000000000" pitchFamily="2" charset="0"/>
              </a:rPr>
              <a:t>challenge</a:t>
            </a:r>
            <a:endParaRPr lang="en-US" dirty="0">
              <a:solidFill>
                <a:schemeClr val="bg1"/>
              </a:solidFill>
              <a:latin typeface="Glypha" panose="02000603000000000000" pitchFamily="2" charset="0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79369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6941" r="24644"/>
          <a:stretch/>
        </p:blipFill>
        <p:spPr>
          <a:xfrm>
            <a:off x="-32848" y="0"/>
            <a:ext cx="9272635" cy="5448158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-32846" y="1607124"/>
            <a:ext cx="6218251" cy="2509591"/>
          </a:xfrm>
          <a:prstGeom prst="round1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8170" y="1828435"/>
            <a:ext cx="571302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lypha" panose="02000603000000000000" pitchFamily="2" charset="0"/>
                <a:cs typeface="Avenir Black"/>
              </a:rPr>
              <a:t>Automation</a:t>
            </a:r>
          </a:p>
          <a:p>
            <a:endParaRPr lang="en-US" dirty="0">
              <a:solidFill>
                <a:schemeClr val="bg1"/>
              </a:solidFill>
              <a:latin typeface="Glypha" panose="02000603000000000000" pitchFamily="2" charset="0"/>
              <a:cs typeface="Avenir Black"/>
            </a:endParaRPr>
          </a:p>
          <a:p>
            <a:r>
              <a:rPr lang="en-GB" dirty="0">
                <a:solidFill>
                  <a:schemeClr val="bg1"/>
                </a:solidFill>
                <a:latin typeface="Glypha" panose="02000603000000000000" pitchFamily="2" charset="0"/>
              </a:rPr>
              <a:t>Without the automation capabilities of machine learning, </a:t>
            </a:r>
            <a:r>
              <a:rPr lang="en-GB" dirty="0" smtClean="0">
                <a:solidFill>
                  <a:schemeClr val="bg1"/>
                </a:solidFill>
                <a:latin typeface="Glypha" panose="02000603000000000000" pitchFamily="2" charset="0"/>
              </a:rPr>
              <a:t>decision making will be subject to unavoidable delays</a:t>
            </a:r>
            <a:endParaRPr lang="en-US" dirty="0">
              <a:solidFill>
                <a:schemeClr val="bg1"/>
              </a:solidFill>
              <a:latin typeface="Glypha" panose="02000603000000000000" pitchFamily="2" charset="0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55265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06203" y="532537"/>
            <a:ext cx="574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ypha" panose="02000603000000000000" pitchFamily="2" charset="0"/>
                <a:cs typeface="Avenir Black"/>
              </a:rPr>
              <a:t>Connecting Data </a:t>
            </a:r>
            <a:endParaRPr lang="en-US" sz="4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ypha" panose="02000603000000000000" pitchFamily="2" charset="0"/>
              <a:cs typeface="Avenir Light"/>
            </a:endParaRPr>
          </a:p>
        </p:txBody>
      </p:sp>
      <p:pic>
        <p:nvPicPr>
          <p:cNvPr id="11" name="Picture 10" descr="trip_machine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08" y="1321437"/>
            <a:ext cx="6264991" cy="45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9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409" r="3582"/>
          <a:stretch/>
        </p:blipFill>
        <p:spPr>
          <a:xfrm>
            <a:off x="-32845" y="-1"/>
            <a:ext cx="9272632" cy="5448159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-32846" y="1607124"/>
            <a:ext cx="6218251" cy="3237522"/>
          </a:xfrm>
          <a:prstGeom prst="round1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8170" y="1828435"/>
            <a:ext cx="732830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lypha" panose="02000603000000000000" pitchFamily="2" charset="0"/>
                <a:cs typeface="Avenir Black"/>
              </a:rPr>
              <a:t>If you can see the data </a:t>
            </a:r>
          </a:p>
          <a:p>
            <a:endParaRPr lang="en-US" dirty="0">
              <a:solidFill>
                <a:schemeClr val="bg1"/>
              </a:solidFill>
              <a:latin typeface="Glypha" panose="02000603000000000000" pitchFamily="2" charset="0"/>
              <a:cs typeface="Avenir Blac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Glypha" panose="02000603000000000000" pitchFamily="2" charset="0"/>
              </a:rPr>
              <a:t>You </a:t>
            </a:r>
            <a:r>
              <a:rPr lang="en-GB" dirty="0" smtClean="0">
                <a:solidFill>
                  <a:schemeClr val="bg1"/>
                </a:solidFill>
                <a:latin typeface="Glypha" panose="02000603000000000000" pitchFamily="2" charset="0"/>
              </a:rPr>
              <a:t>understand </a:t>
            </a:r>
            <a:r>
              <a:rPr lang="en-GB" dirty="0">
                <a:solidFill>
                  <a:schemeClr val="bg1"/>
                </a:solidFill>
                <a:latin typeface="Glypha" panose="02000603000000000000" pitchFamily="2" charset="0"/>
              </a:rPr>
              <a:t>what is driving traveller </a:t>
            </a:r>
            <a:r>
              <a:rPr lang="en-GB" dirty="0" smtClean="0">
                <a:solidFill>
                  <a:schemeClr val="bg1"/>
                </a:solidFill>
                <a:latin typeface="Glypha" panose="02000603000000000000" pitchFamily="2" charset="0"/>
              </a:rPr>
              <a:t>behaviour</a:t>
            </a:r>
            <a:endParaRPr lang="en-GB" dirty="0">
              <a:solidFill>
                <a:schemeClr val="bg1"/>
              </a:solidFill>
              <a:latin typeface="Glypha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Glypha" panose="02000603000000000000" pitchFamily="2" charset="0"/>
              </a:rPr>
              <a:t>Create meaningful </a:t>
            </a:r>
            <a:r>
              <a:rPr lang="en-GB" dirty="0">
                <a:solidFill>
                  <a:schemeClr val="bg1"/>
                </a:solidFill>
                <a:latin typeface="Glypha" panose="02000603000000000000" pitchFamily="2" charset="0"/>
              </a:rPr>
              <a:t>and actionable </a:t>
            </a:r>
            <a:r>
              <a:rPr lang="en-GB" dirty="0" smtClean="0">
                <a:solidFill>
                  <a:schemeClr val="bg1"/>
                </a:solidFill>
                <a:latin typeface="Glypha" panose="02000603000000000000" pitchFamily="2" charset="0"/>
              </a:rPr>
              <a:t>reporting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Glypha" panose="02000603000000000000" pitchFamily="2" charset="0"/>
              </a:rPr>
              <a:t>Generate a </a:t>
            </a:r>
            <a:r>
              <a:rPr lang="en-GB" dirty="0">
                <a:solidFill>
                  <a:schemeClr val="bg1"/>
                </a:solidFill>
                <a:latin typeface="Glypha" panose="02000603000000000000" pitchFamily="2" charset="0"/>
              </a:rPr>
              <a:t>complete picture of supplier spend </a:t>
            </a:r>
            <a:endParaRPr lang="en-GB" dirty="0" smtClean="0">
              <a:solidFill>
                <a:schemeClr val="bg1"/>
              </a:solidFill>
              <a:latin typeface="Glypha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Glypha" panose="02000603000000000000" pitchFamily="2" charset="0"/>
              </a:rPr>
              <a:t>See the  </a:t>
            </a:r>
            <a:r>
              <a:rPr lang="en-GB" dirty="0">
                <a:solidFill>
                  <a:schemeClr val="bg1"/>
                </a:solidFill>
                <a:latin typeface="Glypha" panose="02000603000000000000" pitchFamily="2" charset="0"/>
              </a:rPr>
              <a:t>holistic </a:t>
            </a:r>
            <a:r>
              <a:rPr lang="en-GB" dirty="0" smtClean="0">
                <a:solidFill>
                  <a:schemeClr val="bg1"/>
                </a:solidFill>
                <a:latin typeface="Glypha" panose="02000603000000000000" pitchFamily="2" charset="0"/>
              </a:rPr>
              <a:t>view </a:t>
            </a:r>
            <a:r>
              <a:rPr lang="en-GB" dirty="0">
                <a:solidFill>
                  <a:schemeClr val="bg1"/>
                </a:solidFill>
                <a:latin typeface="Glypha" panose="02000603000000000000" pitchFamily="2" charset="0"/>
              </a:rPr>
              <a:t>of trip level </a:t>
            </a:r>
            <a:r>
              <a:rPr lang="en-GB" dirty="0" smtClean="0">
                <a:solidFill>
                  <a:schemeClr val="bg1"/>
                </a:solidFill>
                <a:latin typeface="Glypha" panose="02000603000000000000" pitchFamily="2" charset="0"/>
              </a:rPr>
              <a:t>costs</a:t>
            </a:r>
          </a:p>
          <a:p>
            <a:endParaRPr lang="en-GB" dirty="0">
              <a:solidFill>
                <a:schemeClr val="bg1"/>
              </a:solidFill>
              <a:latin typeface="Glypha" panose="02000603000000000000" pitchFamily="2" charset="0"/>
              <a:cs typeface="Avenir Light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Glypha" panose="02000603000000000000" pitchFamily="2" charset="0"/>
                <a:cs typeface="Avenir Light"/>
              </a:rPr>
              <a:t>And save money</a:t>
            </a:r>
            <a:endParaRPr lang="en-US" dirty="0">
              <a:solidFill>
                <a:schemeClr val="bg1"/>
              </a:solidFill>
              <a:latin typeface="Glypha" panose="02000603000000000000" pitchFamily="2" charset="0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65511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915"/>
            <a:ext cx="8229600" cy="844472"/>
          </a:xfrm>
        </p:spPr>
        <p:txBody>
          <a:bodyPr>
            <a:noAutofit/>
          </a:bodyPr>
          <a:lstStyle/>
          <a:p>
            <a:pPr algn="ctr"/>
            <a:r>
              <a:rPr lang="en-GB" sz="3200" dirty="0" smtClean="0">
                <a:latin typeface="Glypha" panose="02000603000000000000" pitchFamily="2" charset="0"/>
              </a:rPr>
              <a:t>Getting the Data Best Practice Guide</a:t>
            </a:r>
            <a:endParaRPr lang="en-GB" sz="3200" dirty="0">
              <a:latin typeface="Glypha" panose="02000603000000000000" pitchFamily="2" charset="0"/>
            </a:endParaRPr>
          </a:p>
        </p:txBody>
      </p:sp>
      <p:pic>
        <p:nvPicPr>
          <p:cNvPr id="4" name="Picture 3" descr="getrepo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976" y="1274387"/>
            <a:ext cx="6362799" cy="4326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37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6600" dirty="0" smtClean="0">
                <a:latin typeface="Glypha" panose="02000603000000000000" pitchFamily="2" charset="0"/>
              </a:rPr>
              <a:t>Thank you</a:t>
            </a:r>
            <a:endParaRPr lang="en-GB" sz="6600" dirty="0">
              <a:latin typeface="Glypha" panose="02000603000000000000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1520" y="1300633"/>
            <a:ext cx="8568952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lypha" panose="02000603000000000000" pitchFamily="2" charset="0"/>
              </a:rPr>
              <a:t>Webinar: Getting the most from your data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  <a:latin typeface="Glypha" panose="02000603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710022"/>
            <a:ext cx="8087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Glypha" panose="02000603000000000000" pitchFamily="2" charset="0"/>
              </a:rPr>
              <a:t>Download the full report at</a:t>
            </a:r>
            <a:r>
              <a:rPr lang="en-GB" sz="2000" b="1" dirty="0" smtClean="0">
                <a:latin typeface="Glypha" panose="02000603000000000000" pitchFamily="2" charset="0"/>
              </a:rPr>
              <a:t> www.businesstravel-iq.com</a:t>
            </a:r>
            <a:endParaRPr lang="en-GB" sz="2000" b="1" dirty="0">
              <a:latin typeface="Glypha" panose="02000603000000000000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57199" y="2001328"/>
            <a:ext cx="8289985" cy="229942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34681" y="2001328"/>
            <a:ext cx="164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lypha" panose="02000603000000000000" pitchFamily="2" charset="0"/>
              </a:rPr>
              <a:t>Our Panel</a:t>
            </a:r>
            <a:endParaRPr lang="en-GB" dirty="0">
              <a:latin typeface="Glypha" panose="02000603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70217" y="3800936"/>
            <a:ext cx="803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Keesup Choe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PI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08559" y="3800935"/>
            <a:ext cx="8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Johanne Young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Opteva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75802" y="3830206"/>
            <a:ext cx="700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Mark Frary</a:t>
            </a:r>
          </a:p>
          <a:p>
            <a:pPr algn="ctr"/>
            <a:r>
              <a:rPr lang="en-GB" sz="1200" dirty="0" smtClean="0">
                <a:latin typeface="Glypha" panose="02000603000000000000" pitchFamily="2" charset="0"/>
              </a:rPr>
              <a:t>BTiQ</a:t>
            </a:r>
          </a:p>
        </p:txBody>
      </p:sp>
      <p:pic>
        <p:nvPicPr>
          <p:cNvPr id="29" name="Picture 28" descr="keesupsq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121" y="2316485"/>
            <a:ext cx="1484450" cy="1484450"/>
          </a:xfrm>
          <a:prstGeom prst="rect">
            <a:avLst/>
          </a:prstGeom>
        </p:spPr>
      </p:pic>
      <p:pic>
        <p:nvPicPr>
          <p:cNvPr id="30" name="Picture 29" descr="johanne-you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288" y="2316485"/>
            <a:ext cx="1524000" cy="1524000"/>
          </a:xfrm>
          <a:prstGeom prst="rect">
            <a:avLst/>
          </a:prstGeom>
        </p:spPr>
      </p:pic>
      <p:pic>
        <p:nvPicPr>
          <p:cNvPr id="31" name="Picture 30" descr="mark frary speaking sq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101" y="2293723"/>
            <a:ext cx="1546762" cy="154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Video to play</a:t>
            </a:r>
            <a:endParaRPr lang="en-GB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0" name="WebexUCFObject1" r:id="rId2" imgW="5715000" imgH="4762440"/>
        </mc:Choice>
        <mc:Fallback>
          <p:control name="WebexUCFObject1" r:id="rId2" imgW="5715000" imgH="4762440">
            <p:pic>
              <p:nvPicPr>
                <p:cNvPr id="0" name="WebexUCFObject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20850" y="1054100"/>
                  <a:ext cx="5715000" cy="47625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740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915"/>
            <a:ext cx="8229600" cy="844472"/>
          </a:xfrm>
        </p:spPr>
        <p:txBody>
          <a:bodyPr>
            <a:noAutofit/>
          </a:bodyPr>
          <a:lstStyle/>
          <a:p>
            <a:pPr algn="ctr"/>
            <a:r>
              <a:rPr lang="en-GB" sz="3200" dirty="0" smtClean="0">
                <a:latin typeface="Glypha" panose="02000603000000000000" pitchFamily="2" charset="0"/>
              </a:rPr>
              <a:t>Getting the Data Best Practice Guide</a:t>
            </a:r>
            <a:endParaRPr lang="en-GB" sz="3200" dirty="0">
              <a:latin typeface="Glypha" panose="02000603000000000000" pitchFamily="2" charset="0"/>
            </a:endParaRPr>
          </a:p>
        </p:txBody>
      </p:sp>
      <p:pic>
        <p:nvPicPr>
          <p:cNvPr id="4" name="Picture 3" descr="getrepo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976" y="1274387"/>
            <a:ext cx="6362799" cy="4326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37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915"/>
            <a:ext cx="8229600" cy="779905"/>
          </a:xfrm>
        </p:spPr>
        <p:txBody>
          <a:bodyPr>
            <a:noAutofit/>
          </a:bodyPr>
          <a:lstStyle/>
          <a:p>
            <a:pPr algn="ctr"/>
            <a:r>
              <a:rPr lang="en-GB" sz="5400" dirty="0" smtClean="0">
                <a:latin typeface="Glypha" panose="02000603000000000000" pitchFamily="2" charset="0"/>
              </a:rPr>
              <a:t>Sources of data</a:t>
            </a:r>
            <a:endParaRPr lang="en-GB" sz="5400" dirty="0">
              <a:latin typeface="Glypha" panose="02000603000000000000" pitchFamily="2" charset="0"/>
            </a:endParaRPr>
          </a:p>
        </p:txBody>
      </p:sp>
      <p:pic>
        <p:nvPicPr>
          <p:cNvPr id="5" name="Picture 4" descr="data sourc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992" y="1321963"/>
            <a:ext cx="5730386" cy="45843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37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 smtClean="0">
                <a:latin typeface="Glypha" panose="02000603000000000000" pitchFamily="2" charset="0"/>
              </a:rPr>
              <a:t>Typical reports</a:t>
            </a:r>
            <a:endParaRPr lang="en-GB" sz="5400" dirty="0">
              <a:latin typeface="Glypha" panose="02000603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Glypha" panose="02000603000000000000" pitchFamily="2" charset="0"/>
              </a:rPr>
              <a:t>Top travellers</a:t>
            </a:r>
          </a:p>
          <a:p>
            <a:r>
              <a:rPr lang="en-GB" sz="4000" dirty="0" smtClean="0">
                <a:latin typeface="Glypha" panose="02000603000000000000" pitchFamily="2" charset="0"/>
              </a:rPr>
              <a:t>Top suppliers</a:t>
            </a:r>
          </a:p>
          <a:p>
            <a:r>
              <a:rPr lang="en-GB" sz="4000" dirty="0" smtClean="0">
                <a:latin typeface="Glypha" panose="02000603000000000000" pitchFamily="2" charset="0"/>
              </a:rPr>
              <a:t>Top city pairs</a:t>
            </a:r>
          </a:p>
          <a:p>
            <a:r>
              <a:rPr lang="en-GB" sz="4000" dirty="0" smtClean="0">
                <a:latin typeface="Glypha" panose="02000603000000000000" pitchFamily="2" charset="0"/>
              </a:rPr>
              <a:t>Exception reports</a:t>
            </a:r>
          </a:p>
          <a:p>
            <a:r>
              <a:rPr lang="en-GB" sz="4000" dirty="0" smtClean="0">
                <a:latin typeface="Glypha" panose="02000603000000000000" pitchFamily="2" charset="0"/>
              </a:rPr>
              <a:t>Beyond the obvious</a:t>
            </a:r>
          </a:p>
          <a:p>
            <a:endParaRPr lang="en-GB" sz="2800" dirty="0" smtClean="0"/>
          </a:p>
          <a:p>
            <a:pPr>
              <a:buNone/>
            </a:pP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915"/>
            <a:ext cx="8229600" cy="779905"/>
          </a:xfrm>
        </p:spPr>
        <p:txBody>
          <a:bodyPr>
            <a:noAutofit/>
          </a:bodyPr>
          <a:lstStyle/>
          <a:p>
            <a:pPr algn="ctr"/>
            <a:r>
              <a:rPr lang="en-GB" sz="4800" dirty="0" smtClean="0">
                <a:latin typeface="Glypha" panose="02000603000000000000" pitchFamily="2" charset="0"/>
              </a:rPr>
              <a:t>Booked vs spent</a:t>
            </a:r>
            <a:endParaRPr lang="en-GB" sz="4800" dirty="0">
              <a:latin typeface="Glypha" panose="02000603000000000000" pitchFamily="2" charset="0"/>
            </a:endParaRPr>
          </a:p>
        </p:txBody>
      </p:sp>
      <p:pic>
        <p:nvPicPr>
          <p:cNvPr id="4" name="Picture 3" descr="book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030" y="1323291"/>
            <a:ext cx="5581954" cy="44655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37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2153"/>
          <a:stretch/>
        </p:blipFill>
        <p:spPr>
          <a:xfrm>
            <a:off x="-32846" y="-13648"/>
            <a:ext cx="9272637" cy="5430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</a:t>
            </a:r>
            <a:endParaRPr lang="en-US" dirty="0"/>
          </a:p>
        </p:txBody>
      </p:sp>
      <p:sp>
        <p:nvSpPr>
          <p:cNvPr id="6" name="Round Single Corner Rectangle 5"/>
          <p:cNvSpPr/>
          <p:nvPr/>
        </p:nvSpPr>
        <p:spPr>
          <a:xfrm>
            <a:off x="1308348" y="1417640"/>
            <a:ext cx="6564902" cy="3365450"/>
          </a:xfrm>
          <a:prstGeom prst="round1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4238" y="1828435"/>
            <a:ext cx="571302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lypha" panose="02000603000000000000" pitchFamily="2" charset="0"/>
                <a:cs typeface="Avenir Black"/>
              </a:rPr>
              <a:t>Why the ‘3 As’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Glypha" panose="02000603000000000000" pitchFamily="2" charset="0"/>
                <a:cs typeface="Avenir Black"/>
              </a:rPr>
              <a:t>Should Replace the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Glypha" panose="02000603000000000000" pitchFamily="2" charset="0"/>
                <a:cs typeface="Avenir Black"/>
              </a:rPr>
              <a:t>‘4 Vs’ of Big Data</a:t>
            </a:r>
          </a:p>
          <a:p>
            <a:pPr algn="ctr"/>
            <a:endParaRPr lang="en-US" dirty="0">
              <a:solidFill>
                <a:schemeClr val="bg1"/>
              </a:solidFill>
              <a:latin typeface="Glypha" panose="02000603000000000000" pitchFamily="2" charset="0"/>
              <a:cs typeface="Avenir Black"/>
            </a:endParaRPr>
          </a:p>
          <a:p>
            <a:pPr algn="ctr"/>
            <a:endParaRPr lang="en-US" dirty="0">
              <a:solidFill>
                <a:srgbClr val="FFFFFF"/>
              </a:solidFill>
              <a:latin typeface="Glypha" panose="02000603000000000000" pitchFamily="2" charset="0"/>
              <a:cs typeface="Avenir Light"/>
            </a:endParaRPr>
          </a:p>
          <a:p>
            <a:pPr algn="ctr"/>
            <a:r>
              <a:rPr lang="en-GB" dirty="0">
                <a:solidFill>
                  <a:srgbClr val="FFFFFF"/>
                </a:solidFill>
                <a:latin typeface="Glypha" panose="02000603000000000000" pitchFamily="2" charset="0"/>
                <a:cs typeface="Avenir Light"/>
              </a:rPr>
              <a:t>Keesup Choe</a:t>
            </a:r>
          </a:p>
          <a:p>
            <a:pPr algn="ctr"/>
            <a:r>
              <a:rPr lang="en-GB" dirty="0">
                <a:solidFill>
                  <a:srgbClr val="FFFFFF"/>
                </a:solidFill>
                <a:latin typeface="Glypha" panose="02000603000000000000" pitchFamily="2" charset="0"/>
                <a:cs typeface="Avenir Light"/>
              </a:rPr>
              <a:t>PI</a:t>
            </a:r>
          </a:p>
          <a:p>
            <a:pPr algn="ctr"/>
            <a:endParaRPr lang="en-US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52837" y="56384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0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51" y="-549477"/>
            <a:ext cx="9272637" cy="5980038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-32846" y="1607124"/>
            <a:ext cx="6218251" cy="2509591"/>
          </a:xfrm>
          <a:prstGeom prst="round1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8170" y="1828435"/>
            <a:ext cx="57130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lypha" panose="02000603000000000000" pitchFamily="2" charset="0"/>
                <a:cs typeface="Avenir Black"/>
              </a:rPr>
              <a:t>Popular press idea about ‘4 Vs’ of big data</a:t>
            </a:r>
          </a:p>
          <a:p>
            <a:endParaRPr lang="en-US" dirty="0">
              <a:solidFill>
                <a:schemeClr val="bg1"/>
              </a:solidFill>
              <a:latin typeface="Glypha" panose="02000603000000000000" pitchFamily="2" charset="0"/>
              <a:cs typeface="Avenir Black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Glypha" panose="02000603000000000000" pitchFamily="2" charset="0"/>
                <a:cs typeface="Avenir Light"/>
              </a:rPr>
              <a:t>Volume, velocity, variety, veracity</a:t>
            </a:r>
            <a:endParaRPr lang="en-US" dirty="0">
              <a:solidFill>
                <a:schemeClr val="bg1"/>
              </a:solidFill>
              <a:latin typeface="Glypha" panose="02000603000000000000" pitchFamily="2" charset="0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71528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6941" r="24644"/>
          <a:stretch/>
        </p:blipFill>
        <p:spPr>
          <a:xfrm>
            <a:off x="-32848" y="0"/>
            <a:ext cx="9272635" cy="5448158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-32846" y="1607124"/>
            <a:ext cx="6218251" cy="2509591"/>
          </a:xfrm>
          <a:prstGeom prst="round1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8170" y="1828435"/>
            <a:ext cx="933459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venir Black"/>
                <a:cs typeface="Avenir Black"/>
              </a:rPr>
              <a:t>Data challenges keeping you awake at night.. </a:t>
            </a:r>
          </a:p>
          <a:p>
            <a:endParaRPr lang="en-US" dirty="0">
              <a:solidFill>
                <a:schemeClr val="bg1"/>
              </a:solidFill>
              <a:latin typeface="Avenir Black"/>
              <a:cs typeface="Avenir Black"/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Organisations  are looking to understand what is driving traveller behaviour; they want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meaningful and actionable reporting,  a complete picture of supplier spend and a holistic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view of trip level costs,  connecting  travel &amp; expense data can help to achieve this</a:t>
            </a:r>
            <a:endParaRPr lang="en-US" dirty="0" smtClean="0">
              <a:solidFill>
                <a:schemeClr val="bg1"/>
              </a:solidFill>
              <a:latin typeface="Avenir Light"/>
              <a:cs typeface="Avenir Light"/>
            </a:endParaRPr>
          </a:p>
          <a:p>
            <a:endParaRPr lang="en-US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2233"/>
          <a:stretch/>
        </p:blipFill>
        <p:spPr>
          <a:xfrm>
            <a:off x="-32849" y="0"/>
            <a:ext cx="9272635" cy="54481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170" y="1828435"/>
            <a:ext cx="732830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lypha" panose="02000603000000000000" pitchFamily="2" charset="0"/>
                <a:cs typeface="Avenir Black"/>
              </a:rPr>
              <a:t>You can’t manage what you can’t see</a:t>
            </a:r>
          </a:p>
          <a:p>
            <a:endParaRPr lang="en-US" sz="2800" dirty="0">
              <a:solidFill>
                <a:schemeClr val="bg1"/>
              </a:solidFill>
              <a:latin typeface="Glypha" panose="02000603000000000000" pitchFamily="2" charset="0"/>
              <a:cs typeface="Avenir Black"/>
            </a:endParaRPr>
          </a:p>
          <a:p>
            <a:r>
              <a:rPr lang="en-US" dirty="0">
                <a:solidFill>
                  <a:schemeClr val="bg1"/>
                </a:solidFill>
                <a:latin typeface="Glypha" panose="02000603000000000000" pitchFamily="2" charset="0"/>
              </a:rPr>
              <a:t>You want to </a:t>
            </a:r>
            <a:r>
              <a:rPr lang="en-GB" dirty="0" smtClean="0">
                <a:solidFill>
                  <a:schemeClr val="bg1"/>
                </a:solidFill>
                <a:latin typeface="Glypha" panose="02000603000000000000" pitchFamily="2" charset="0"/>
              </a:rPr>
              <a:t>consolidate </a:t>
            </a:r>
            <a:r>
              <a:rPr lang="en-GB" dirty="0">
                <a:solidFill>
                  <a:schemeClr val="bg1"/>
                </a:solidFill>
                <a:latin typeface="Glypha" panose="02000603000000000000" pitchFamily="2" charset="0"/>
              </a:rPr>
              <a:t>all relevant travel data from multiple sources such as TMCs, credit cards and internal systems </a:t>
            </a:r>
            <a:r>
              <a:rPr lang="en-GB" dirty="0" smtClean="0">
                <a:solidFill>
                  <a:schemeClr val="bg1"/>
                </a:solidFill>
                <a:latin typeface="Glypha" panose="02000603000000000000" pitchFamily="2" charset="0"/>
              </a:rPr>
              <a:t>and understand what you need to do to transform your programme</a:t>
            </a:r>
            <a:endParaRPr lang="en-US" dirty="0">
              <a:solidFill>
                <a:schemeClr val="bg1"/>
              </a:solidFill>
              <a:latin typeface="Glypha" panose="02000603000000000000" pitchFamily="2" charset="0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3640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TiQ Template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81622"/>
      </a:accent1>
      <a:accent2>
        <a:srgbClr val="498262"/>
      </a:accent2>
      <a:accent3>
        <a:srgbClr val="4B1B14"/>
      </a:accent3>
      <a:accent4>
        <a:srgbClr val="D77620"/>
      </a:accent4>
      <a:accent5>
        <a:srgbClr val="3E4C5A"/>
      </a:accent5>
      <a:accent6>
        <a:srgbClr val="426251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343</Words>
  <Application>Microsoft Office PowerPoint</Application>
  <PresentationFormat>On-screen Show (4:3)</PresentationFormat>
  <Paragraphs>73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Custom Design</vt:lpstr>
      <vt:lpstr>Welcome</vt:lpstr>
      <vt:lpstr>Video to play</vt:lpstr>
      <vt:lpstr>Getting the Data Best Practice Guide</vt:lpstr>
      <vt:lpstr>Sources of data</vt:lpstr>
      <vt:lpstr>Typical reports</vt:lpstr>
      <vt:lpstr>Booked vs spent</vt:lpstr>
      <vt:lpstr>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the Data Best Practice Guide</vt:lpstr>
      <vt:lpstr>Thank you</vt:lpstr>
    </vt:vector>
  </TitlesOfParts>
  <Company>Centaur Media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Newcomb</dc:creator>
  <cp:lastModifiedBy>Amanda Greenwood</cp:lastModifiedBy>
  <cp:revision>60</cp:revision>
  <dcterms:created xsi:type="dcterms:W3CDTF">2015-05-06T11:34:37Z</dcterms:created>
  <dcterms:modified xsi:type="dcterms:W3CDTF">2015-12-10T16:12:31Z</dcterms:modified>
</cp:coreProperties>
</file>